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0" r:id="rId5"/>
    <p:sldId id="261" r:id="rId6"/>
    <p:sldId id="262" r:id="rId7"/>
    <p:sldId id="263" r:id="rId8"/>
    <p:sldId id="264" r:id="rId9"/>
    <p:sldId id="265" r:id="rId10"/>
    <p:sldId id="269" r:id="rId11"/>
    <p:sldId id="270" r:id="rId12"/>
    <p:sldId id="271" r:id="rId13"/>
    <p:sldId id="272" r:id="rId14"/>
    <p:sldId id="273" r:id="rId15"/>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30" y="2146757"/>
            <a:ext cx="7539939" cy="2038985"/>
          </a:xfrm>
          <a:prstGeom prst="rect">
            <a:avLst/>
          </a:prstGeom>
        </p:spPr>
        <p:txBody>
          <a:bodyPr wrap="square" lIns="0" tIns="0" rIns="0" bIns="0">
            <a:spAutoFit/>
          </a:bodyPr>
          <a:lstStyle>
            <a:lvl1pPr>
              <a:defRPr sz="4400" b="0" i="0">
                <a:solidFill>
                  <a:schemeClr val="tx1"/>
                </a:solidFill>
                <a:latin typeface="Trebuchet MS"/>
                <a:cs typeface="Trebuchet MS"/>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10/11/22</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Trebuchet MS"/>
                <a:cs typeface="Trebuchet MS"/>
              </a:defRPr>
            </a:lvl1pPr>
          </a:lstStyle>
          <a:p>
            <a:pPr marL="38100">
              <a:lnSpc>
                <a:spcPct val="100000"/>
              </a:lnSpc>
              <a:spcBef>
                <a:spcPts val="25"/>
              </a:spcBef>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30385"/>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10/11/22</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Trebuchet MS"/>
                <a:cs typeface="Trebuchet MS"/>
              </a:defRPr>
            </a:lvl1pPr>
          </a:lstStyle>
          <a:p>
            <a:pPr marL="38100">
              <a:lnSpc>
                <a:spcPct val="100000"/>
              </a:lnSpc>
              <a:spcBef>
                <a:spcPts val="25"/>
              </a:spcBef>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30385"/>
                </a:solidFill>
                <a:latin typeface="Trebuchet MS"/>
                <a:cs typeface="Trebuchet MS"/>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10/11/22</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Trebuchet MS"/>
                <a:cs typeface="Trebuchet MS"/>
              </a:defRPr>
            </a:lvl1pPr>
          </a:lstStyle>
          <a:p>
            <a:pPr marL="38100">
              <a:lnSpc>
                <a:spcPct val="100000"/>
              </a:lnSpc>
              <a:spcBef>
                <a:spcPts val="25"/>
              </a:spcBef>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30385"/>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10/11/22</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Trebuchet MS"/>
                <a:cs typeface="Trebuchet MS"/>
              </a:defRPr>
            </a:lvl1pPr>
          </a:lstStyle>
          <a:p>
            <a:pPr marL="38100">
              <a:lnSpc>
                <a:spcPct val="100000"/>
              </a:lnSpc>
              <a:spcBef>
                <a:spcPts val="25"/>
              </a:spcBef>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10/11/22</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Trebuchet MS"/>
                <a:cs typeface="Trebuchet MS"/>
              </a:defRPr>
            </a:lvl1pPr>
          </a:lstStyle>
          <a:p>
            <a:pPr marL="38100">
              <a:lnSpc>
                <a:spcPct val="100000"/>
              </a:lnSpc>
              <a:spcBef>
                <a:spcPts val="25"/>
              </a:spcBef>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6251446"/>
            <a:ext cx="9144000" cy="606552"/>
          </a:xfrm>
          <a:prstGeom prst="rect">
            <a:avLst/>
          </a:prstGeom>
        </p:spPr>
      </p:pic>
      <p:sp>
        <p:nvSpPr>
          <p:cNvPr id="17" name="bg object 17"/>
          <p:cNvSpPr/>
          <p:nvPr/>
        </p:nvSpPr>
        <p:spPr>
          <a:xfrm>
            <a:off x="0" y="6230111"/>
            <a:ext cx="9144000" cy="628015"/>
          </a:xfrm>
          <a:custGeom>
            <a:avLst/>
            <a:gdLst/>
            <a:ahLst/>
            <a:cxnLst/>
            <a:rect l="l" t="t" r="r" b="b"/>
            <a:pathLst>
              <a:path w="9144000" h="628015">
                <a:moveTo>
                  <a:pt x="9144000" y="0"/>
                </a:moveTo>
                <a:lnTo>
                  <a:pt x="0" y="0"/>
                </a:lnTo>
                <a:lnTo>
                  <a:pt x="0" y="627887"/>
                </a:lnTo>
                <a:lnTo>
                  <a:pt x="9144000" y="627887"/>
                </a:lnTo>
                <a:lnTo>
                  <a:pt x="9144000" y="0"/>
                </a:lnTo>
                <a:close/>
              </a:path>
            </a:pathLst>
          </a:custGeom>
          <a:solidFill>
            <a:srgbClr val="030385"/>
          </a:solidFill>
        </p:spPr>
        <p:txBody>
          <a:bodyPr wrap="square" lIns="0" tIns="0" rIns="0" bIns="0" rtlCol="0"/>
          <a:lstStyle/>
          <a:p>
            <a:endParaRPr/>
          </a:p>
        </p:txBody>
      </p:sp>
      <p:sp>
        <p:nvSpPr>
          <p:cNvPr id="18" name="bg object 18"/>
          <p:cNvSpPr/>
          <p:nvPr/>
        </p:nvSpPr>
        <p:spPr>
          <a:xfrm>
            <a:off x="761" y="985266"/>
            <a:ext cx="9144000" cy="1905"/>
          </a:xfrm>
          <a:custGeom>
            <a:avLst/>
            <a:gdLst/>
            <a:ahLst/>
            <a:cxnLst/>
            <a:rect l="l" t="t" r="r" b="b"/>
            <a:pathLst>
              <a:path w="9144000" h="1905">
                <a:moveTo>
                  <a:pt x="0" y="0"/>
                </a:moveTo>
                <a:lnTo>
                  <a:pt x="9144000" y="1650"/>
                </a:lnTo>
              </a:path>
            </a:pathLst>
          </a:custGeom>
          <a:ln w="38100">
            <a:solidFill>
              <a:srgbClr val="030385"/>
            </a:solidFill>
          </a:ln>
        </p:spPr>
        <p:txBody>
          <a:bodyPr wrap="square" lIns="0" tIns="0" rIns="0" bIns="0" rtlCol="0"/>
          <a:lstStyle/>
          <a:p>
            <a:endParaRPr/>
          </a:p>
        </p:txBody>
      </p:sp>
      <p:pic>
        <p:nvPicPr>
          <p:cNvPr id="19" name="bg object 19"/>
          <p:cNvPicPr/>
          <p:nvPr/>
        </p:nvPicPr>
        <p:blipFill>
          <a:blip r:embed="rId8" cstate="print"/>
          <a:stretch>
            <a:fillRect/>
          </a:stretch>
        </p:blipFill>
        <p:spPr>
          <a:xfrm>
            <a:off x="7665719" y="274320"/>
            <a:ext cx="1234440" cy="359663"/>
          </a:xfrm>
          <a:prstGeom prst="rect">
            <a:avLst/>
          </a:prstGeom>
        </p:spPr>
      </p:pic>
      <p:sp>
        <p:nvSpPr>
          <p:cNvPr id="2" name="Holder 2"/>
          <p:cNvSpPr>
            <a:spLocks noGrp="1"/>
          </p:cNvSpPr>
          <p:nvPr>
            <p:ph type="title"/>
          </p:nvPr>
        </p:nvSpPr>
        <p:spPr>
          <a:xfrm>
            <a:off x="438404" y="1140333"/>
            <a:ext cx="8425815" cy="452119"/>
          </a:xfrm>
          <a:prstGeom prst="rect">
            <a:avLst/>
          </a:prstGeom>
        </p:spPr>
        <p:txBody>
          <a:bodyPr wrap="square" lIns="0" tIns="0" rIns="0" bIns="0">
            <a:spAutoFit/>
          </a:bodyPr>
          <a:lstStyle>
            <a:lvl1pPr>
              <a:defRPr sz="2800" b="1" i="0">
                <a:solidFill>
                  <a:srgbClr val="030385"/>
                </a:solidFill>
                <a:latin typeface="Trebuchet MS"/>
                <a:cs typeface="Trebuchet MS"/>
              </a:defRPr>
            </a:lvl1pPr>
          </a:lstStyle>
          <a:p>
            <a:endParaRPr/>
          </a:p>
        </p:txBody>
      </p:sp>
      <p:sp>
        <p:nvSpPr>
          <p:cNvPr id="3" name="Holder 3"/>
          <p:cNvSpPr>
            <a:spLocks noGrp="1"/>
          </p:cNvSpPr>
          <p:nvPr>
            <p:ph type="body" idx="1"/>
          </p:nvPr>
        </p:nvSpPr>
        <p:spPr>
          <a:xfrm>
            <a:off x="535940" y="1794808"/>
            <a:ext cx="8185784" cy="4199890"/>
          </a:xfrm>
          <a:prstGeom prst="rect">
            <a:avLst/>
          </a:prstGeom>
        </p:spPr>
        <p:txBody>
          <a:bodyPr wrap="square" lIns="0" tIns="0" rIns="0" bIns="0">
            <a:spAutoFit/>
          </a:bodyPr>
          <a:lstStyle>
            <a:lvl1pPr>
              <a:defRPr sz="2400" b="0" i="0">
                <a:solidFill>
                  <a:schemeClr val="tx1"/>
                </a:solidFill>
                <a:latin typeface="Trebuchet MS"/>
                <a:cs typeface="Trebuchet MS"/>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10/11/22</a:t>
            </a:fld>
            <a:endParaRPr lang="en-US"/>
          </a:p>
        </p:txBody>
      </p:sp>
      <p:sp>
        <p:nvSpPr>
          <p:cNvPr id="6" name="Holder 6"/>
          <p:cNvSpPr>
            <a:spLocks noGrp="1"/>
          </p:cNvSpPr>
          <p:nvPr>
            <p:ph type="sldNum" sz="quarter" idx="7"/>
          </p:nvPr>
        </p:nvSpPr>
        <p:spPr>
          <a:xfrm>
            <a:off x="8398764" y="6440988"/>
            <a:ext cx="247650" cy="202565"/>
          </a:xfrm>
          <a:prstGeom prst="rect">
            <a:avLst/>
          </a:prstGeom>
        </p:spPr>
        <p:txBody>
          <a:bodyPr wrap="square" lIns="0" tIns="0" rIns="0" bIns="0">
            <a:spAutoFit/>
          </a:bodyPr>
          <a:lstStyle>
            <a:lvl1pPr>
              <a:defRPr sz="1200" b="0" i="0">
                <a:solidFill>
                  <a:srgbClr val="888888"/>
                </a:solidFill>
                <a:latin typeface="Trebuchet MS"/>
                <a:cs typeface="Trebuchet MS"/>
              </a:defRPr>
            </a:lvl1pPr>
          </a:lstStyle>
          <a:p>
            <a:pPr marL="38100">
              <a:lnSpc>
                <a:spcPct val="100000"/>
              </a:lnSpc>
              <a:spcBef>
                <a:spcPts val="25"/>
              </a:spcBef>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pruefungsamt.eti.uni-siegen.d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uefungsamt.eti.uni-siegen.de/" TargetMode="External"/><Relationship Id="rId2" Type="http://schemas.openxmlformats.org/officeDocument/2006/relationships/hyperlink" Target="mailto:et@uni-siegen.d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nisono.uni-siegen.d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unisono.uni-siegen.d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ruefungsamt.eti.uni-siegen.de/dokumente/formulare/formular_krankmeldung_eti.pdf" TargetMode="External"/><Relationship Id="rId2" Type="http://schemas.openxmlformats.org/officeDocument/2006/relationships/hyperlink" Target="https://unisono.uni-siegen.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802030" y="2146757"/>
            <a:ext cx="7539939" cy="2721899"/>
          </a:xfrm>
          <a:prstGeom prst="rect">
            <a:avLst/>
          </a:prstGeom>
        </p:spPr>
        <p:txBody>
          <a:bodyPr vert="horz" wrap="square" lIns="0" tIns="13335" rIns="0" bIns="0" rtlCol="0">
            <a:spAutoFit/>
          </a:bodyPr>
          <a:lstStyle/>
          <a:p>
            <a:pPr marL="12065" marR="5080" indent="635" algn="ctr">
              <a:lnSpc>
                <a:spcPct val="100000"/>
              </a:lnSpc>
              <a:spcBef>
                <a:spcPts val="105"/>
              </a:spcBef>
            </a:pPr>
            <a:r>
              <a:rPr dirty="0"/>
              <a:t>Information</a:t>
            </a:r>
            <a:r>
              <a:rPr spc="-85" dirty="0"/>
              <a:t> </a:t>
            </a:r>
            <a:r>
              <a:rPr lang="en-GB" dirty="0"/>
              <a:t>about</a:t>
            </a:r>
            <a:br>
              <a:rPr lang="en-GB" dirty="0"/>
            </a:br>
            <a:r>
              <a:rPr u="sng" spc="-10" dirty="0">
                <a:solidFill>
                  <a:srgbClr val="0000FF"/>
                </a:solidFill>
                <a:uFill>
                  <a:solidFill>
                    <a:srgbClr val="0000FF"/>
                  </a:solidFill>
                </a:uFill>
                <a:hlinkClick r:id="rId2"/>
              </a:rPr>
              <a:t>Prüfungsämtern</a:t>
            </a:r>
            <a:br>
              <a:rPr lang="en-GB" u="sng" spc="-10" dirty="0">
                <a:solidFill>
                  <a:srgbClr val="0000FF"/>
                </a:solidFill>
                <a:uFill>
                  <a:solidFill>
                    <a:srgbClr val="0000FF"/>
                  </a:solidFill>
                </a:uFill>
              </a:rPr>
            </a:br>
            <a:r>
              <a:rPr lang="en-GB" u="sng" spc="-10" dirty="0">
                <a:solidFill>
                  <a:srgbClr val="0000FF"/>
                </a:solidFill>
                <a:uFill>
                  <a:solidFill>
                    <a:srgbClr val="0000FF"/>
                  </a:solidFill>
                </a:uFill>
              </a:rPr>
              <a:t>Examination Office</a:t>
            </a:r>
            <a:r>
              <a:rPr spc="-10" dirty="0">
                <a:solidFill>
                  <a:srgbClr val="0000FF"/>
                </a:solidFill>
              </a:rPr>
              <a:t> </a:t>
            </a:r>
            <a:r>
              <a:t>Elektrotechnik</a:t>
            </a:r>
            <a:endParaRPr spc="-10" dirty="0"/>
          </a:p>
        </p:txBody>
      </p:sp>
      <p:sp>
        <p:nvSpPr>
          <p:cNvPr id="3" name="object 3"/>
          <p:cNvSpPr txBox="1"/>
          <p:nvPr/>
        </p:nvSpPr>
        <p:spPr>
          <a:xfrm>
            <a:off x="1066800" y="5068061"/>
            <a:ext cx="7010399" cy="443070"/>
          </a:xfrm>
          <a:prstGeom prst="rect">
            <a:avLst/>
          </a:prstGeom>
        </p:spPr>
        <p:txBody>
          <a:bodyPr vert="horz" wrap="square" lIns="0" tIns="12065" rIns="0" bIns="0" rtlCol="0">
            <a:spAutoFit/>
          </a:bodyPr>
          <a:lstStyle/>
          <a:p>
            <a:pPr marL="12700">
              <a:lnSpc>
                <a:spcPct val="100000"/>
              </a:lnSpc>
              <a:spcBef>
                <a:spcPts val="95"/>
              </a:spcBef>
            </a:pPr>
            <a:r>
              <a:rPr lang="en-GB" sz="2800" spc="-10" dirty="0">
                <a:solidFill>
                  <a:srgbClr val="888888"/>
                </a:solidFill>
                <a:latin typeface="Trebuchet MS"/>
                <a:cs typeface="Trebuchet MS"/>
              </a:rPr>
              <a:t>ESE Winter Semester 2022-23 - Masters</a:t>
            </a:r>
            <a:endParaRPr sz="2800" dirty="0">
              <a:latin typeface="Trebuchet MS"/>
              <a:cs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796411"/>
            <a:ext cx="8377555" cy="3933128"/>
          </a:xfrm>
          <a:prstGeom prst="rect">
            <a:avLst/>
          </a:prstGeom>
        </p:spPr>
        <p:txBody>
          <a:bodyPr vert="horz" wrap="square" lIns="0" tIns="85090" rIns="0" bIns="0" rtlCol="0">
            <a:spAutoFit/>
          </a:bodyPr>
          <a:lstStyle/>
          <a:p>
            <a:pPr marL="355600" indent="-343535" algn="just">
              <a:lnSpc>
                <a:spcPct val="100000"/>
              </a:lnSpc>
              <a:spcBef>
                <a:spcPts val="670"/>
              </a:spcBef>
              <a:buFont typeface="Arial"/>
              <a:buChar char="•"/>
              <a:tabLst>
                <a:tab pos="356235" algn="l"/>
              </a:tabLst>
            </a:pPr>
            <a:r>
              <a:rPr lang="en-GB" sz="2200" dirty="0">
                <a:latin typeface="Trebuchet MS"/>
                <a:cs typeface="Trebuchet MS"/>
              </a:rPr>
              <a:t>Discussion of topics with examiner</a:t>
            </a:r>
            <a:endParaRPr sz="2200" dirty="0">
              <a:latin typeface="Trebuchet MS"/>
              <a:cs typeface="Trebuchet MS"/>
            </a:endParaRPr>
          </a:p>
          <a:p>
            <a:pPr marL="355600" marR="320675" indent="-343535" algn="just">
              <a:lnSpc>
                <a:spcPct val="100000"/>
              </a:lnSpc>
              <a:spcBef>
                <a:spcPts val="580"/>
              </a:spcBef>
              <a:buFont typeface="Arial"/>
              <a:buChar char="•"/>
              <a:tabLst>
                <a:tab pos="356235" algn="l"/>
              </a:tabLst>
            </a:pPr>
            <a:r>
              <a:rPr lang="en-GB" sz="2200" dirty="0">
                <a:latin typeface="Trebuchet MS"/>
                <a:cs typeface="Trebuchet MS"/>
              </a:rPr>
              <a:t>Submission of a </a:t>
            </a:r>
            <a:r>
              <a:rPr sz="2200" dirty="0">
                <a:latin typeface="Trebuchet MS"/>
                <a:cs typeface="Trebuchet MS"/>
              </a:rPr>
              <a:t>„</a:t>
            </a:r>
            <a:r>
              <a:rPr sz="2200" dirty="0" err="1">
                <a:latin typeface="Trebuchet MS"/>
                <a:cs typeface="Trebuchet MS"/>
              </a:rPr>
              <a:t>Laufzettels</a:t>
            </a:r>
            <a:r>
              <a:rPr sz="2200" dirty="0">
                <a:latin typeface="Trebuchet MS"/>
                <a:cs typeface="Trebuchet MS"/>
              </a:rPr>
              <a:t>“</a:t>
            </a:r>
            <a:r>
              <a:rPr lang="en-GB" sz="2200" dirty="0">
                <a:latin typeface="Trebuchet MS"/>
                <a:cs typeface="Trebuchet MS"/>
              </a:rPr>
              <a:t> </a:t>
            </a:r>
          </a:p>
          <a:p>
            <a:pPr marL="756285" lvl="1" indent="-287020">
              <a:lnSpc>
                <a:spcPct val="100000"/>
              </a:lnSpc>
              <a:spcBef>
                <a:spcPts val="495"/>
              </a:spcBef>
              <a:buFont typeface="Arial"/>
              <a:buChar char="–"/>
              <a:tabLst>
                <a:tab pos="756285" algn="l"/>
                <a:tab pos="756920" algn="l"/>
              </a:tabLst>
            </a:pPr>
            <a:r>
              <a:rPr lang="en-GB" sz="2200" spc="-15" dirty="0">
                <a:latin typeface="Trebuchet MS"/>
                <a:cs typeface="Trebuchet MS"/>
              </a:rPr>
              <a:t>with processing start and signature of examiner and examinee in the Examination Office
</a:t>
            </a:r>
            <a:r>
              <a:rPr lang="en-GB" sz="2200" dirty="0">
                <a:latin typeface="Trebuchet MS"/>
                <a:cs typeface="Trebuchet MS"/>
              </a:rPr>
              <a:t>By e-mail via the examiner; Original by post to the PA.</a:t>
            </a:r>
          </a:p>
          <a:p>
            <a:pPr marL="756285" lvl="1" indent="-287020">
              <a:lnSpc>
                <a:spcPct val="100000"/>
              </a:lnSpc>
              <a:spcBef>
                <a:spcPts val="495"/>
              </a:spcBef>
              <a:buFont typeface="Arial"/>
              <a:buChar char="–"/>
              <a:tabLst>
                <a:tab pos="756285" algn="l"/>
                <a:tab pos="756920" algn="l"/>
              </a:tabLst>
            </a:pPr>
            <a:r>
              <a:rPr lang="en-GB" sz="2200" dirty="0">
                <a:latin typeface="Trebuchet MS"/>
                <a:cs typeface="Trebuchet MS"/>
              </a:rPr>
              <a:t>18 or 26 weeks (4 or 6 months) processing time</a:t>
            </a:r>
          </a:p>
          <a:p>
            <a:pPr marL="756285" lvl="1" indent="-287020">
              <a:lnSpc>
                <a:spcPct val="100000"/>
              </a:lnSpc>
              <a:spcBef>
                <a:spcPts val="495"/>
              </a:spcBef>
              <a:buFont typeface="Arial"/>
              <a:buChar char="–"/>
              <a:tabLst>
                <a:tab pos="756285" algn="l"/>
                <a:tab pos="756920" algn="l"/>
              </a:tabLst>
            </a:pPr>
            <a:r>
              <a:rPr lang="en-GB" sz="2200" dirty="0">
                <a:latin typeface="Trebuchet MS"/>
                <a:cs typeface="Trebuchet MS"/>
              </a:rPr>
              <a:t>Examination organised by the examiner!
Timely submission of the bound work (2 copies + CD/DVD/Stick + Declaration of Own work) in the PA
in person or by e-mail and (!) Post</a:t>
            </a:r>
            <a:endParaRPr sz="22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10</a:t>
            </a:fld>
            <a:endParaRPr spc="-2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20" dirty="0"/>
              <a:t>Master-</a:t>
            </a:r>
            <a:r>
              <a:rPr spc="-10" dirty="0" err="1"/>
              <a:t>Arbeiten</a:t>
            </a:r>
            <a:r>
              <a:rPr lang="en-GB" spc="-10" dirty="0"/>
              <a:t> – Masters Thesis</a:t>
            </a:r>
            <a:endParaRPr spc="-1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796411"/>
            <a:ext cx="7846695" cy="4063933"/>
          </a:xfrm>
          <a:prstGeom prst="rect">
            <a:avLst/>
          </a:prstGeom>
        </p:spPr>
        <p:txBody>
          <a:bodyPr vert="horz" wrap="square" lIns="0" tIns="85090" rIns="0" bIns="0" rtlCol="0">
            <a:spAutoFit/>
          </a:bodyPr>
          <a:lstStyle/>
          <a:p>
            <a:pPr marL="355600" indent="-343535">
              <a:lnSpc>
                <a:spcPct val="100000"/>
              </a:lnSpc>
              <a:spcBef>
                <a:spcPts val="670"/>
              </a:spcBef>
              <a:buFont typeface="Arial"/>
              <a:buChar char="•"/>
              <a:tabLst>
                <a:tab pos="355600" algn="l"/>
                <a:tab pos="356235" algn="l"/>
              </a:tabLst>
            </a:pPr>
            <a:r>
              <a:rPr lang="en-GB" sz="2400" b="1" dirty="0">
                <a:latin typeface="Trebuchet MS"/>
                <a:cs typeface="Trebuchet MS"/>
              </a:rPr>
              <a:t>In person (during office hours) / by e-mail</a:t>
            </a:r>
            <a:endParaRPr sz="2000" dirty="0">
              <a:latin typeface="Trebuchet MS"/>
              <a:cs typeface="Trebuchet MS"/>
            </a:endParaRPr>
          </a:p>
          <a:p>
            <a:pPr marL="756285" lvl="1" indent="-287020">
              <a:lnSpc>
                <a:spcPct val="100000"/>
              </a:lnSpc>
              <a:spcBef>
                <a:spcPts val="575"/>
              </a:spcBef>
              <a:buFont typeface="Arial"/>
              <a:buChar char="–"/>
              <a:tabLst>
                <a:tab pos="756920" algn="l"/>
              </a:tabLst>
            </a:pPr>
            <a:r>
              <a:rPr lang="en-GB" sz="2400" dirty="0">
                <a:latin typeface="Trebuchet MS"/>
                <a:cs typeface="Trebuchet MS"/>
              </a:rPr>
              <a:t>Registration of free trials for exams (deadline!) </a:t>
            </a:r>
          </a:p>
          <a:p>
            <a:pPr marL="756285" lvl="1" indent="-287020">
              <a:lnSpc>
                <a:spcPct val="100000"/>
              </a:lnSpc>
              <a:spcBef>
                <a:spcPts val="575"/>
              </a:spcBef>
              <a:buFont typeface="Arial"/>
              <a:buChar char="–"/>
              <a:tabLst>
                <a:tab pos="756920" algn="l"/>
              </a:tabLst>
            </a:pPr>
            <a:r>
              <a:rPr lang="en-GB" sz="2400" dirty="0">
                <a:latin typeface="Trebuchet MS"/>
                <a:cs typeface="Trebuchet MS"/>
              </a:rPr>
              <a:t>Submission of theses
Consultation</a:t>
            </a:r>
          </a:p>
          <a:p>
            <a:pPr marL="469265" lvl="1">
              <a:lnSpc>
                <a:spcPct val="100000"/>
              </a:lnSpc>
              <a:spcBef>
                <a:spcPts val="575"/>
              </a:spcBef>
              <a:tabLst>
                <a:tab pos="756920" algn="l"/>
              </a:tabLst>
            </a:pPr>
            <a:endParaRPr lang="en-GB" sz="2400" dirty="0">
              <a:latin typeface="Trebuchet MS"/>
              <a:cs typeface="Trebuchet MS"/>
            </a:endParaRPr>
          </a:p>
          <a:p>
            <a:pPr marL="355600" marR="0" lvl="0" indent="-343535" defTabSz="914400" eaLnBrk="1" fontAlgn="auto" latinLnBrk="0" hangingPunct="1">
              <a:lnSpc>
                <a:spcPct val="100000"/>
              </a:lnSpc>
              <a:spcBef>
                <a:spcPts val="670"/>
              </a:spcBef>
              <a:spcAft>
                <a:spcPts val="0"/>
              </a:spcAft>
              <a:buClrTx/>
              <a:buSzTx/>
              <a:buFont typeface="Arial"/>
              <a:buChar char="•"/>
              <a:tabLst>
                <a:tab pos="355600" algn="l"/>
                <a:tab pos="356235" algn="l"/>
              </a:tabLst>
              <a:defRPr/>
            </a:pPr>
            <a:r>
              <a:rPr lang="en-GB" sz="2400" b="1" spc="-10" dirty="0">
                <a:latin typeface="Trebuchet MS"/>
                <a:cs typeface="Trebuchet MS"/>
              </a:rPr>
              <a:t>By phone / e-mail - </a:t>
            </a:r>
            <a:r>
              <a:rPr lang="en-GB" sz="2400" dirty="0">
                <a:latin typeface="Trebuchet MS"/>
                <a:cs typeface="Trebuchet MS"/>
              </a:rPr>
              <a:t>Smaller questions</a:t>
            </a:r>
          </a:p>
          <a:p>
            <a:pPr marL="355600" marR="0" lvl="0" indent="-343535" defTabSz="914400" eaLnBrk="1" fontAlgn="auto" latinLnBrk="0" hangingPunct="1">
              <a:lnSpc>
                <a:spcPct val="100000"/>
              </a:lnSpc>
              <a:spcBef>
                <a:spcPts val="670"/>
              </a:spcBef>
              <a:spcAft>
                <a:spcPts val="0"/>
              </a:spcAft>
              <a:buClrTx/>
              <a:buSzTx/>
              <a:buFont typeface="Arial"/>
              <a:buChar char="•"/>
              <a:tabLst>
                <a:tab pos="355600" algn="l"/>
                <a:tab pos="356235" algn="l"/>
              </a:tabLst>
              <a:defRPr/>
            </a:pPr>
            <a:endParaRPr lang="en-GB" sz="2400" dirty="0">
              <a:latin typeface="Trebuchet MS"/>
              <a:cs typeface="Trebuchet MS"/>
            </a:endParaRPr>
          </a:p>
          <a:p>
            <a:pPr marL="355600" marR="0" lvl="0" indent="-343535" defTabSz="914400" eaLnBrk="1" fontAlgn="auto" latinLnBrk="0" hangingPunct="1">
              <a:lnSpc>
                <a:spcPct val="100000"/>
              </a:lnSpc>
              <a:spcBef>
                <a:spcPts val="670"/>
              </a:spcBef>
              <a:spcAft>
                <a:spcPts val="0"/>
              </a:spcAft>
              <a:buClrTx/>
              <a:buSzTx/>
              <a:buFont typeface="Arial"/>
              <a:buChar char="•"/>
              <a:tabLst>
                <a:tab pos="355600" algn="l"/>
                <a:tab pos="356235" algn="l"/>
              </a:tabLst>
              <a:defRPr/>
            </a:pPr>
            <a:r>
              <a:rPr lang="en-GB" sz="2400" b="1" dirty="0">
                <a:latin typeface="Trebuchet MS"/>
                <a:cs typeface="Trebuchet MS"/>
              </a:rPr>
              <a:t>By post (mailboxes in the entrance area H-F)</a:t>
            </a:r>
          </a:p>
          <a:p>
            <a:pPr marL="756285" marR="0" lvl="1" indent="-287020" defTabSz="914400" eaLnBrk="1" fontAlgn="auto" latinLnBrk="0" hangingPunct="1">
              <a:lnSpc>
                <a:spcPct val="100000"/>
              </a:lnSpc>
              <a:spcBef>
                <a:spcPts val="575"/>
              </a:spcBef>
              <a:spcAft>
                <a:spcPts val="0"/>
              </a:spcAft>
              <a:buClrTx/>
              <a:buSzTx/>
              <a:buFont typeface="Arial"/>
              <a:buChar char="–"/>
              <a:tabLst>
                <a:tab pos="756920" algn="l"/>
              </a:tabLst>
              <a:defRPr/>
            </a:pPr>
            <a:r>
              <a:rPr lang="en-GB" sz="2400" dirty="0">
                <a:latin typeface="Trebuchet MS"/>
                <a:cs typeface="Trebuchet MS"/>
              </a:rPr>
              <a:t>Submission of signed thesis forms</a:t>
            </a:r>
            <a:endParaRPr sz="24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11</a:t>
            </a:fld>
            <a:endParaRPr spc="-25" dirty="0"/>
          </a:p>
        </p:txBody>
      </p:sp>
      <p:sp>
        <p:nvSpPr>
          <p:cNvPr id="3" name="object 3"/>
          <p:cNvSpPr txBox="1">
            <a:spLocks noGrp="1"/>
          </p:cNvSpPr>
          <p:nvPr>
            <p:ph type="title"/>
          </p:nvPr>
        </p:nvSpPr>
        <p:spPr>
          <a:xfrm>
            <a:off x="438404" y="1140333"/>
            <a:ext cx="8425815" cy="886781"/>
          </a:xfrm>
          <a:prstGeom prst="rect">
            <a:avLst/>
          </a:prstGeom>
        </p:spPr>
        <p:txBody>
          <a:bodyPr vert="horz" wrap="square" lIns="0" tIns="12065" rIns="0" bIns="0" rtlCol="0">
            <a:spAutoFit/>
          </a:bodyPr>
          <a:lstStyle/>
          <a:p>
            <a:pPr marL="12700">
              <a:lnSpc>
                <a:spcPct val="100000"/>
              </a:lnSpc>
              <a:spcBef>
                <a:spcPts val="95"/>
              </a:spcBef>
            </a:pPr>
            <a:r>
              <a:rPr lang="en-GB" spc="-10" dirty="0"/>
              <a:t>Communication with the examination offices
</a:t>
            </a:r>
            <a:endParaRPr spc="-1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535940" y="1794808"/>
            <a:ext cx="8185784" cy="3978653"/>
          </a:xfrm>
          <a:prstGeom prst="rect">
            <a:avLst/>
          </a:prstGeom>
        </p:spPr>
        <p:txBody>
          <a:bodyPr vert="horz" wrap="square" lIns="0" tIns="86995" rIns="0" bIns="0" rtlCol="0">
            <a:spAutoFit/>
          </a:bodyPr>
          <a:lstStyle/>
          <a:p>
            <a:pPr marL="355600" indent="-343535">
              <a:lnSpc>
                <a:spcPct val="100000"/>
              </a:lnSpc>
              <a:spcBef>
                <a:spcPts val="685"/>
              </a:spcBef>
              <a:buFont typeface="Arial"/>
              <a:buChar char="•"/>
              <a:tabLst>
                <a:tab pos="355600" algn="l"/>
                <a:tab pos="356235" algn="l"/>
              </a:tabLst>
            </a:pPr>
            <a:r>
              <a:rPr lang="en-GB" dirty="0"/>
              <a:t>I can't log in in unisono!</a:t>
            </a:r>
          </a:p>
          <a:p>
            <a:pPr marL="756285" marR="0" lvl="1" indent="-287020" defTabSz="914400" eaLnBrk="1" fontAlgn="auto" latinLnBrk="0" hangingPunct="1">
              <a:lnSpc>
                <a:spcPct val="100000"/>
              </a:lnSpc>
              <a:spcBef>
                <a:spcPts val="575"/>
              </a:spcBef>
              <a:spcAft>
                <a:spcPts val="0"/>
              </a:spcAft>
              <a:buClrTx/>
              <a:buSzTx/>
              <a:buFont typeface="Arial"/>
              <a:buChar char="–"/>
              <a:tabLst>
                <a:tab pos="756920" algn="l"/>
              </a:tabLst>
              <a:defRPr/>
            </a:pPr>
            <a:r>
              <a:rPr lang="en-GB" sz="2000" dirty="0"/>
              <a:t>Registration in unisono is only possible during the examination registration. </a:t>
            </a:r>
          </a:p>
          <a:p>
            <a:pPr marL="355600" marR="0" lvl="0" indent="-343535" defTabSz="914400" eaLnBrk="1" fontAlgn="auto" latinLnBrk="0" hangingPunct="1">
              <a:lnSpc>
                <a:spcPct val="100000"/>
              </a:lnSpc>
              <a:spcBef>
                <a:spcPts val="685"/>
              </a:spcBef>
              <a:spcAft>
                <a:spcPts val="0"/>
              </a:spcAft>
              <a:buClrTx/>
              <a:buSzTx/>
              <a:buFont typeface="Arial"/>
              <a:buChar char="•"/>
              <a:tabLst>
                <a:tab pos="355600" algn="l"/>
                <a:tab pos="356235" algn="l"/>
              </a:tabLst>
              <a:defRPr/>
            </a:pPr>
            <a:endParaRPr kumimoji="0" lang="en-GB" sz="2400" b="0" i="0" u="none" strike="noStrike" kern="0" cap="none" spc="0" normalizeH="0" baseline="0" noProof="0" dirty="0">
              <a:ln>
                <a:noFill/>
              </a:ln>
              <a:solidFill>
                <a:prstClr val="black"/>
              </a:solidFill>
              <a:effectLst/>
              <a:uLnTx/>
              <a:uFillTx/>
              <a:latin typeface="Trebuchet MS"/>
              <a:ea typeface="+mn-ea"/>
            </a:endParaRPr>
          </a:p>
          <a:p>
            <a:pPr marL="355600" marR="0" lvl="0" indent="-343535" defTabSz="914400" eaLnBrk="1" fontAlgn="auto" latinLnBrk="0" hangingPunct="1">
              <a:lnSpc>
                <a:spcPct val="100000"/>
              </a:lnSpc>
              <a:spcBef>
                <a:spcPts val="685"/>
              </a:spcBef>
              <a:spcAft>
                <a:spcPts val="0"/>
              </a:spcAft>
              <a:buClrTx/>
              <a:buSzTx/>
              <a:buFont typeface="Arial"/>
              <a:buChar char="•"/>
              <a:tabLst>
                <a:tab pos="355600" algn="l"/>
                <a:tab pos="356235" algn="l"/>
              </a:tabLst>
              <a:defRPr/>
            </a:pPr>
            <a:r>
              <a:rPr lang="en-GB" dirty="0"/>
              <a:t>I did not register in unison on time!</a:t>
            </a:r>
            <a:endParaRPr lang="en-GB" spc="-10" dirty="0"/>
          </a:p>
          <a:p>
            <a:pPr marL="756285" marR="207645" lvl="1" indent="-287020">
              <a:lnSpc>
                <a:spcPct val="100000"/>
              </a:lnSpc>
              <a:spcBef>
                <a:spcPts val="500"/>
              </a:spcBef>
              <a:buFont typeface="Arial"/>
              <a:buChar char="–"/>
              <a:tabLst>
                <a:tab pos="756285" algn="l"/>
                <a:tab pos="756920" algn="l"/>
              </a:tabLst>
            </a:pPr>
            <a:r>
              <a:rPr lang="en-GB" sz="2000" dirty="0">
                <a:latin typeface="Trebuchet MS"/>
                <a:cs typeface="Trebuchet MS"/>
              </a:rPr>
              <a:t>Unfortunately, in the event of a late registration, we cannot subsequently register anyone. We need reliable numbers of participants at a certain point in time. If we were to make an exception, we would have to admit all laggards within the framework of equal treatment. This, in turn, would make room bookings obsolete and lead to chaos.</a:t>
            </a:r>
            <a:endParaRPr sz="20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12</a:t>
            </a:fld>
            <a:endParaRPr spc="-2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lang="en-GB" dirty="0"/>
              <a:t>Frequently Asked Questions / Problems</a:t>
            </a:r>
            <a:endParaRPr spc="-1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794808"/>
            <a:ext cx="8255634" cy="4481355"/>
          </a:xfrm>
          <a:prstGeom prst="rect">
            <a:avLst/>
          </a:prstGeom>
        </p:spPr>
        <p:txBody>
          <a:bodyPr vert="horz" wrap="square" lIns="0" tIns="86995" rIns="0" bIns="0" rtlCol="0">
            <a:spAutoFit/>
          </a:bodyPr>
          <a:lstStyle/>
          <a:p>
            <a:pPr marL="355600" indent="-343535">
              <a:lnSpc>
                <a:spcPct val="100000"/>
              </a:lnSpc>
              <a:spcBef>
                <a:spcPts val="685"/>
              </a:spcBef>
              <a:buFont typeface="Arial"/>
              <a:buChar char="•"/>
              <a:tabLst>
                <a:tab pos="355600" algn="l"/>
                <a:tab pos="356235" algn="l"/>
              </a:tabLst>
            </a:pPr>
            <a:r>
              <a:rPr lang="en-GB" sz="2400" dirty="0">
                <a:latin typeface="Trebuchet MS"/>
                <a:cs typeface="Trebuchet MS"/>
              </a:rPr>
              <a:t>Can't you make an exception?</a:t>
            </a:r>
            <a:endParaRPr lang="en-GB" sz="2000" dirty="0">
              <a:latin typeface="Trebuchet MS"/>
              <a:cs typeface="Trebuchet MS"/>
            </a:endParaRPr>
          </a:p>
          <a:p>
            <a:pPr marL="756285" marR="82550" lvl="1" indent="-287020">
              <a:lnSpc>
                <a:spcPct val="100000"/>
              </a:lnSpc>
              <a:spcBef>
                <a:spcPts val="495"/>
              </a:spcBef>
              <a:buFont typeface="Arial"/>
              <a:buChar char="–"/>
              <a:tabLst>
                <a:tab pos="756285" algn="l"/>
                <a:tab pos="756920" algn="l"/>
              </a:tabLst>
            </a:pPr>
            <a:r>
              <a:rPr lang="en-GB" sz="2000" dirty="0">
                <a:latin typeface="Trebuchet MS"/>
                <a:cs typeface="Trebuchet MS"/>
              </a:rPr>
              <a:t>The examination offices are bound by the regulations. In certain individual cases (hardship cases), exceptions are possible. However, written applications to the Examination Board are required in any case.</a:t>
            </a:r>
            <a:endParaRPr sz="2000" dirty="0">
              <a:latin typeface="Trebuchet MS"/>
              <a:cs typeface="Trebuchet MS"/>
            </a:endParaRPr>
          </a:p>
          <a:p>
            <a:pPr marL="355600" indent="-343535">
              <a:lnSpc>
                <a:spcPct val="100000"/>
              </a:lnSpc>
              <a:spcBef>
                <a:spcPts val="560"/>
              </a:spcBef>
              <a:buFont typeface="Arial"/>
              <a:buChar char="•"/>
              <a:tabLst>
                <a:tab pos="355600" algn="l"/>
                <a:tab pos="356235" algn="l"/>
              </a:tabLst>
            </a:pPr>
            <a:r>
              <a:rPr lang="en-GB" sz="2400" dirty="0">
                <a:latin typeface="Trebuchet MS"/>
                <a:cs typeface="Trebuchet MS"/>
              </a:rPr>
              <a:t>But I didn't know that!</a:t>
            </a:r>
            <a:endParaRPr sz="2400" dirty="0">
              <a:latin typeface="Trebuchet MS"/>
              <a:cs typeface="Trebuchet MS"/>
            </a:endParaRPr>
          </a:p>
          <a:p>
            <a:pPr marL="756285" marR="5080" lvl="1" indent="-287020">
              <a:lnSpc>
                <a:spcPct val="100000"/>
              </a:lnSpc>
              <a:spcBef>
                <a:spcPts val="500"/>
              </a:spcBef>
              <a:buFont typeface="Arial"/>
              <a:buChar char="–"/>
              <a:tabLst>
                <a:tab pos="756285" algn="l"/>
                <a:tab pos="756920" algn="l"/>
              </a:tabLst>
            </a:pPr>
            <a:r>
              <a:rPr lang="en-GB" sz="2000" dirty="0">
                <a:latin typeface="Trebuchet MS"/>
                <a:cs typeface="Trebuchet MS"/>
              </a:rPr>
              <a:t>You are obliged to inform yourself independently and continuously about the requirements of the examination regulations as well as implementing provisions and in particular dates and deadlines. This also applies to announcements, notices, etc. of the Examination Office on our homepage or on the bulletin board.
Unfortunately, ignorance is not a reason for exceptions.</a:t>
            </a:r>
            <a:endParaRPr sz="20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13</a:t>
            </a:fld>
            <a:endParaRPr spc="-25" dirty="0"/>
          </a:p>
        </p:txBody>
      </p:sp>
      <p:sp>
        <p:nvSpPr>
          <p:cNvPr id="3" name="object 3"/>
          <p:cNvSpPr txBox="1">
            <a:spLocks noGrp="1"/>
          </p:cNvSpPr>
          <p:nvPr>
            <p:ph type="title"/>
          </p:nvPr>
        </p:nvSpPr>
        <p:spPr>
          <a:xfrm>
            <a:off x="438404" y="1140333"/>
            <a:ext cx="8425815" cy="886781"/>
          </a:xfrm>
          <a:prstGeom prst="rect">
            <a:avLst/>
          </a:prstGeom>
        </p:spPr>
        <p:txBody>
          <a:bodyPr vert="horz" wrap="square" lIns="0" tIns="12065" rIns="0" bIns="0" rtlCol="0">
            <a:spAutoFit/>
          </a:bodyPr>
          <a:lstStyle/>
          <a:p>
            <a:pPr marL="12700">
              <a:lnSpc>
                <a:spcPct val="100000"/>
              </a:lnSpc>
              <a:spcBef>
                <a:spcPts val="95"/>
              </a:spcBef>
            </a:pPr>
            <a:r>
              <a:rPr lang="en-GB" dirty="0"/>
              <a:t>Frequently Asked Questions / Problems
</a:t>
            </a:r>
            <a:endParaRPr spc="-1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794808"/>
            <a:ext cx="7565390" cy="2088392"/>
          </a:xfrm>
          <a:prstGeom prst="rect">
            <a:avLst/>
          </a:prstGeom>
        </p:spPr>
        <p:txBody>
          <a:bodyPr vert="horz" wrap="square" lIns="0" tIns="86995" rIns="0" bIns="0" rtlCol="0">
            <a:spAutoFit/>
          </a:bodyPr>
          <a:lstStyle/>
          <a:p>
            <a:pPr marL="355600" indent="-343535">
              <a:lnSpc>
                <a:spcPct val="100000"/>
              </a:lnSpc>
              <a:spcBef>
                <a:spcPts val="575"/>
              </a:spcBef>
              <a:buClr>
                <a:srgbClr val="000000"/>
              </a:buClr>
              <a:buFont typeface="Arial"/>
              <a:buChar char="•"/>
              <a:tabLst>
                <a:tab pos="355600" algn="l"/>
                <a:tab pos="356235" algn="l"/>
              </a:tabLst>
            </a:pPr>
            <a:r>
              <a:rPr lang="en-GB" sz="2400" dirty="0">
                <a:solidFill>
                  <a:schemeClr val="tx1"/>
                </a:solidFill>
                <a:uFill>
                  <a:solidFill>
                    <a:srgbClr val="0000FF"/>
                  </a:solidFill>
                </a:uFill>
                <a:latin typeface="Trebuchet MS"/>
                <a:cs typeface="Trebuchet MS"/>
              </a:rPr>
              <a:t>Homepage of the </a:t>
            </a:r>
            <a:r>
              <a:rPr lang="en-GB" sz="2400" dirty="0" err="1">
                <a:solidFill>
                  <a:schemeClr val="tx1"/>
                </a:solidFill>
                <a:uFill>
                  <a:solidFill>
                    <a:srgbClr val="0000FF"/>
                  </a:solidFill>
                </a:uFill>
                <a:latin typeface="Trebuchet MS"/>
                <a:cs typeface="Trebuchet MS"/>
              </a:rPr>
              <a:t>Prüfungsamts</a:t>
            </a:r>
            <a:r>
              <a:rPr lang="en-GB" sz="2400" dirty="0">
                <a:solidFill>
                  <a:schemeClr val="tx1"/>
                </a:solidFill>
                <a:uFill>
                  <a:solidFill>
                    <a:srgbClr val="0000FF"/>
                  </a:solidFill>
                </a:uFill>
                <a:latin typeface="Trebuchet MS"/>
                <a:cs typeface="Trebuchet MS"/>
              </a:rPr>
              <a:t> INF/ET
If applicable, homepage of the examination offices of other departments/faculties (e.g. for examinations from other departments/faculties)
Homepages of the chairs</a:t>
            </a:r>
            <a:endParaRPr sz="2400" dirty="0">
              <a:solidFill>
                <a:schemeClr val="tx1"/>
              </a:solidFill>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14</a:t>
            </a:fld>
            <a:endParaRPr spc="-25" dirty="0"/>
          </a:p>
        </p:txBody>
      </p:sp>
      <p:sp>
        <p:nvSpPr>
          <p:cNvPr id="3" name="object 3"/>
          <p:cNvSpPr txBox="1">
            <a:spLocks noGrp="1"/>
          </p:cNvSpPr>
          <p:nvPr>
            <p:ph type="title"/>
          </p:nvPr>
        </p:nvSpPr>
        <p:spPr>
          <a:xfrm>
            <a:off x="438404" y="1140333"/>
            <a:ext cx="8425815" cy="886781"/>
          </a:xfrm>
          <a:prstGeom prst="rect">
            <a:avLst/>
          </a:prstGeom>
        </p:spPr>
        <p:txBody>
          <a:bodyPr vert="horz" wrap="square" lIns="0" tIns="12065" rIns="0" bIns="0" rtlCol="0">
            <a:spAutoFit/>
          </a:bodyPr>
          <a:lstStyle/>
          <a:p>
            <a:pPr marL="12700">
              <a:lnSpc>
                <a:spcPct val="100000"/>
              </a:lnSpc>
              <a:spcBef>
                <a:spcPts val="95"/>
              </a:spcBef>
            </a:pPr>
            <a:r>
              <a:rPr lang="en-GB" dirty="0"/>
              <a:t>Information and sources
</a:t>
            </a:r>
            <a:endParaRPr spc="-1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7661"/>
            <a:ext cx="8227060" cy="3931204"/>
          </a:xfrm>
          <a:prstGeom prst="rect">
            <a:avLst/>
          </a:prstGeom>
        </p:spPr>
        <p:txBody>
          <a:bodyPr vert="horz" wrap="square" lIns="0" tIns="12065" rIns="0" bIns="0" rtlCol="0">
            <a:spAutoFit/>
          </a:bodyPr>
          <a:lstStyle/>
          <a:p>
            <a:pPr marL="12700">
              <a:lnSpc>
                <a:spcPct val="100000"/>
              </a:lnSpc>
              <a:spcBef>
                <a:spcPts val="95"/>
              </a:spcBef>
            </a:pPr>
            <a:r>
              <a:rPr lang="en-GB" sz="2800" dirty="0">
                <a:latin typeface="Trebuchet MS"/>
                <a:cs typeface="Trebuchet MS"/>
              </a:rPr>
              <a:t>Frau </a:t>
            </a:r>
            <a:r>
              <a:rPr sz="2800" dirty="0">
                <a:latin typeface="Trebuchet MS"/>
                <a:cs typeface="Trebuchet MS"/>
              </a:rPr>
              <a:t>Claudia</a:t>
            </a:r>
            <a:r>
              <a:rPr sz="2800" spc="-110" dirty="0">
                <a:latin typeface="Trebuchet MS"/>
                <a:cs typeface="Trebuchet MS"/>
              </a:rPr>
              <a:t> </a:t>
            </a:r>
            <a:r>
              <a:rPr sz="2800" spc="-20" dirty="0">
                <a:latin typeface="Trebuchet MS"/>
                <a:cs typeface="Trebuchet MS"/>
              </a:rPr>
              <a:t>Reich</a:t>
            </a:r>
            <a:endParaRPr sz="2800" dirty="0">
              <a:latin typeface="Trebuchet MS"/>
              <a:cs typeface="Trebuchet MS"/>
            </a:endParaRPr>
          </a:p>
          <a:p>
            <a:pPr>
              <a:lnSpc>
                <a:spcPct val="100000"/>
              </a:lnSpc>
              <a:spcBef>
                <a:spcPts val="25"/>
              </a:spcBef>
            </a:pPr>
            <a:endParaRPr sz="3450" dirty="0">
              <a:latin typeface="Trebuchet MS"/>
              <a:cs typeface="Trebuchet MS"/>
            </a:endParaRPr>
          </a:p>
          <a:p>
            <a:pPr marL="12700" marR="3244215">
              <a:lnSpc>
                <a:spcPct val="120000"/>
              </a:lnSpc>
              <a:spcBef>
                <a:spcPts val="5"/>
              </a:spcBef>
            </a:pPr>
            <a:r>
              <a:rPr sz="2800" spc="-25" dirty="0" err="1">
                <a:latin typeface="Trebuchet MS"/>
                <a:cs typeface="Trebuchet MS"/>
              </a:rPr>
              <a:t>Hölderlin</a:t>
            </a:r>
            <a:r>
              <a:rPr sz="2800" spc="-25" dirty="0">
                <a:latin typeface="Trebuchet MS"/>
                <a:cs typeface="Trebuchet MS"/>
              </a:rPr>
              <a:t>-</a:t>
            </a:r>
            <a:r>
              <a:rPr sz="2800" spc="-10" dirty="0">
                <a:latin typeface="Trebuchet MS"/>
                <a:cs typeface="Trebuchet MS"/>
              </a:rPr>
              <a:t>Campus</a:t>
            </a:r>
            <a:r>
              <a:rPr sz="2800" spc="700" dirty="0">
                <a:latin typeface="Trebuchet MS"/>
                <a:cs typeface="Trebuchet MS"/>
              </a:rPr>
              <a:t> </a:t>
            </a:r>
            <a:endParaRPr lang="en-GB" sz="2800" spc="700" dirty="0">
              <a:latin typeface="Trebuchet MS"/>
              <a:cs typeface="Trebuchet MS"/>
            </a:endParaRPr>
          </a:p>
          <a:p>
            <a:pPr marL="12700" marR="3244215">
              <a:lnSpc>
                <a:spcPct val="120000"/>
              </a:lnSpc>
              <a:spcBef>
                <a:spcPts val="5"/>
              </a:spcBef>
            </a:pPr>
            <a:r>
              <a:rPr sz="2800" dirty="0" err="1">
                <a:latin typeface="Trebuchet MS"/>
                <a:cs typeface="Trebuchet MS"/>
              </a:rPr>
              <a:t>Raum</a:t>
            </a:r>
            <a:r>
              <a:rPr sz="2800" spc="-50" dirty="0">
                <a:latin typeface="Trebuchet MS"/>
                <a:cs typeface="Trebuchet MS"/>
              </a:rPr>
              <a:t> </a:t>
            </a:r>
            <a:r>
              <a:rPr sz="2800" spc="-20" dirty="0">
                <a:latin typeface="Trebuchet MS"/>
                <a:cs typeface="Trebuchet MS"/>
              </a:rPr>
              <a:t>H-</a:t>
            </a:r>
            <a:r>
              <a:rPr sz="2800" dirty="0">
                <a:latin typeface="Trebuchet MS"/>
                <a:cs typeface="Trebuchet MS"/>
              </a:rPr>
              <a:t>F</a:t>
            </a:r>
            <a:r>
              <a:rPr sz="2800" spc="-45" dirty="0">
                <a:latin typeface="Trebuchet MS"/>
                <a:cs typeface="Trebuchet MS"/>
              </a:rPr>
              <a:t> </a:t>
            </a:r>
            <a:r>
              <a:rPr sz="2800" spc="-10" dirty="0">
                <a:latin typeface="Trebuchet MS"/>
                <a:cs typeface="Trebuchet MS"/>
              </a:rPr>
              <a:t>010/1</a:t>
            </a:r>
            <a:endParaRPr lang="en-GB" sz="2800" spc="-10" dirty="0">
              <a:latin typeface="Trebuchet MS"/>
              <a:cs typeface="Trebuchet MS"/>
            </a:endParaRPr>
          </a:p>
          <a:p>
            <a:pPr marL="12700" marR="3244215">
              <a:lnSpc>
                <a:spcPct val="120000"/>
              </a:lnSpc>
              <a:spcBef>
                <a:spcPts val="5"/>
              </a:spcBef>
            </a:pPr>
            <a:r>
              <a:rPr sz="2800" spc="-45" dirty="0" err="1">
                <a:latin typeface="Trebuchet MS"/>
                <a:cs typeface="Trebuchet MS"/>
              </a:rPr>
              <a:t>Telefon</a:t>
            </a:r>
            <a:r>
              <a:rPr sz="2800" spc="-45" dirty="0">
                <a:latin typeface="Trebuchet MS"/>
                <a:cs typeface="Trebuchet MS"/>
              </a:rPr>
              <a:t>:</a:t>
            </a:r>
            <a:r>
              <a:rPr sz="2800" spc="-135" dirty="0">
                <a:latin typeface="Trebuchet MS"/>
                <a:cs typeface="Trebuchet MS"/>
              </a:rPr>
              <a:t> </a:t>
            </a:r>
            <a:r>
              <a:rPr sz="2800" spc="-10" dirty="0">
                <a:latin typeface="Trebuchet MS"/>
                <a:cs typeface="Trebuchet MS"/>
              </a:rPr>
              <a:t>0271/740–4409</a:t>
            </a:r>
            <a:endParaRPr sz="2800" dirty="0">
              <a:latin typeface="Trebuchet MS"/>
              <a:cs typeface="Trebuchet MS"/>
            </a:endParaRPr>
          </a:p>
          <a:p>
            <a:pPr marL="12700" marR="5080">
              <a:lnSpc>
                <a:spcPct val="120000"/>
              </a:lnSpc>
            </a:pPr>
            <a:r>
              <a:rPr sz="2800" spc="-20" dirty="0">
                <a:latin typeface="Trebuchet MS"/>
                <a:cs typeface="Trebuchet MS"/>
              </a:rPr>
              <a:t>E-</a:t>
            </a:r>
            <a:r>
              <a:rPr sz="2800" dirty="0">
                <a:latin typeface="Trebuchet MS"/>
                <a:cs typeface="Trebuchet MS"/>
              </a:rPr>
              <a:t>Mail:</a:t>
            </a:r>
            <a:r>
              <a:rPr sz="2800" spc="85" dirty="0">
                <a:latin typeface="Trebuchet MS"/>
                <a:cs typeface="Trebuchet MS"/>
              </a:rPr>
              <a:t> </a:t>
            </a:r>
            <a:r>
              <a:rPr sz="2800" spc="-25" dirty="0">
                <a:latin typeface="Trebuchet MS"/>
                <a:cs typeface="Trebuchet MS"/>
              </a:rPr>
              <a:t>pruefungsamt–</a:t>
            </a:r>
            <a:r>
              <a:rPr sz="2800" spc="-25" dirty="0">
                <a:latin typeface="Trebuchet MS"/>
                <a:cs typeface="Trebuchet MS"/>
                <a:hlinkClick r:id="rId2"/>
              </a:rPr>
              <a:t>et@uni-</a:t>
            </a:r>
            <a:r>
              <a:rPr sz="2800" spc="-10" dirty="0">
                <a:latin typeface="Trebuchet MS"/>
                <a:cs typeface="Trebuchet MS"/>
                <a:hlinkClick r:id="rId2"/>
              </a:rPr>
              <a:t>siegen.de</a:t>
            </a:r>
            <a:r>
              <a:rPr sz="2800" spc="-10" dirty="0">
                <a:latin typeface="Trebuchet MS"/>
                <a:cs typeface="Trebuchet MS"/>
              </a:rPr>
              <a:t> </a:t>
            </a:r>
            <a:endParaRPr lang="en-GB" sz="2800" spc="-10" dirty="0">
              <a:latin typeface="Trebuchet MS"/>
              <a:cs typeface="Trebuchet MS"/>
            </a:endParaRPr>
          </a:p>
          <a:p>
            <a:pPr marL="12700" marR="5080">
              <a:lnSpc>
                <a:spcPct val="120000"/>
              </a:lnSpc>
            </a:pPr>
            <a:r>
              <a:rPr lang="en-GB" sz="2800" dirty="0">
                <a:latin typeface="Trebuchet MS"/>
                <a:cs typeface="Trebuchet MS"/>
              </a:rPr>
              <a:t>Working Days</a:t>
            </a:r>
            <a:r>
              <a:rPr sz="2800" dirty="0">
                <a:latin typeface="Trebuchet MS"/>
                <a:cs typeface="Trebuchet MS"/>
              </a:rPr>
              <a:t>:</a:t>
            </a:r>
            <a:r>
              <a:rPr sz="2800" spc="-75" dirty="0">
                <a:latin typeface="Trebuchet MS"/>
                <a:cs typeface="Trebuchet MS"/>
              </a:rPr>
              <a:t> </a:t>
            </a:r>
            <a:r>
              <a:rPr lang="en-GB" sz="2800" spc="-75" dirty="0">
                <a:latin typeface="Trebuchet MS"/>
                <a:cs typeface="Trebuchet MS"/>
              </a:rPr>
              <a:t>Tue</a:t>
            </a:r>
            <a:r>
              <a:rPr sz="2800" spc="-85" dirty="0">
                <a:latin typeface="Trebuchet MS"/>
                <a:cs typeface="Trebuchet MS"/>
              </a:rPr>
              <a:t> </a:t>
            </a:r>
            <a:r>
              <a:rPr lang="en-GB" sz="2800" spc="-85" dirty="0">
                <a:latin typeface="Trebuchet MS"/>
                <a:cs typeface="Trebuchet MS"/>
              </a:rPr>
              <a:t>and Wed</a:t>
            </a:r>
            <a:r>
              <a:rPr sz="2800" dirty="0">
                <a:latin typeface="Trebuchet MS"/>
                <a:cs typeface="Trebuchet MS"/>
              </a:rPr>
              <a:t>09:00</a:t>
            </a:r>
            <a:r>
              <a:rPr sz="2800" spc="-114" dirty="0">
                <a:latin typeface="Trebuchet MS"/>
                <a:cs typeface="Trebuchet MS"/>
              </a:rPr>
              <a:t> </a:t>
            </a:r>
            <a:r>
              <a:rPr sz="2800" dirty="0">
                <a:latin typeface="Trebuchet MS"/>
                <a:cs typeface="Trebuchet MS"/>
              </a:rPr>
              <a:t>–11:30</a:t>
            </a:r>
            <a:r>
              <a:rPr sz="2800" spc="-125" dirty="0">
                <a:latin typeface="Trebuchet MS"/>
                <a:cs typeface="Trebuchet MS"/>
              </a:rPr>
              <a:t> </a:t>
            </a:r>
            <a:r>
              <a:rPr sz="2800" spc="-25" dirty="0">
                <a:latin typeface="Trebuchet MS"/>
                <a:cs typeface="Trebuchet MS"/>
              </a:rPr>
              <a:t>Uhr</a:t>
            </a:r>
            <a:endParaRPr sz="2800" dirty="0">
              <a:latin typeface="Trebuchet MS"/>
              <a:cs typeface="Trebuchet MS"/>
            </a:endParaRPr>
          </a:p>
          <a:p>
            <a:pPr marL="12700">
              <a:lnSpc>
                <a:spcPct val="100000"/>
              </a:lnSpc>
              <a:spcBef>
                <a:spcPts val="509"/>
              </a:spcBef>
            </a:pPr>
            <a:r>
              <a:rPr sz="2000" u="sng" spc="-10" dirty="0">
                <a:solidFill>
                  <a:srgbClr val="0000FF"/>
                </a:solidFill>
                <a:uFill>
                  <a:solidFill>
                    <a:srgbClr val="0000FF"/>
                  </a:solidFill>
                </a:uFill>
                <a:latin typeface="Trebuchet MS"/>
                <a:cs typeface="Trebuchet MS"/>
                <a:hlinkClick r:id="rId3"/>
              </a:rPr>
              <a:t>https://pruefungsamt.eti.uni-siegen.de</a:t>
            </a:r>
            <a:endParaRPr sz="20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2</a:t>
            </a:fld>
            <a:endParaRPr spc="-2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Prüfungsamt</a:t>
            </a:r>
            <a:r>
              <a:rPr spc="-170" dirty="0"/>
              <a:t> </a:t>
            </a:r>
            <a:r>
              <a:rPr spc="-10" dirty="0"/>
              <a:t>Elektrotechnik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535940" y="1794808"/>
            <a:ext cx="8185784" cy="3237425"/>
          </a:xfrm>
          <a:prstGeom prst="rect">
            <a:avLst/>
          </a:prstGeom>
        </p:spPr>
        <p:txBody>
          <a:bodyPr vert="horz" wrap="square" lIns="0" tIns="79375" rIns="0" bIns="0" rtlCol="0">
            <a:spAutoFit/>
          </a:bodyPr>
          <a:lstStyle/>
          <a:p>
            <a:pPr marL="355600" indent="-343535">
              <a:lnSpc>
                <a:spcPct val="100000"/>
              </a:lnSpc>
              <a:spcBef>
                <a:spcPts val="625"/>
              </a:spcBef>
              <a:buFont typeface="Arial"/>
              <a:buChar char="•"/>
              <a:tabLst>
                <a:tab pos="355600" algn="l"/>
                <a:tab pos="356235" algn="l"/>
              </a:tabLst>
            </a:pPr>
            <a:r>
              <a:rPr sz="2200" b="1" spc="-10" dirty="0" err="1">
                <a:latin typeface="Calibri" panose="020F0502020204030204" pitchFamily="34" charset="0"/>
                <a:cs typeface="Calibri" panose="020F0502020204030204" pitchFamily="34" charset="0"/>
              </a:rPr>
              <a:t>Prüfungsamt</a:t>
            </a:r>
            <a:r>
              <a:rPr lang="en-GB" sz="2200" b="1" spc="-10" dirty="0">
                <a:latin typeface="Calibri" panose="020F0502020204030204" pitchFamily="34" charset="0"/>
                <a:cs typeface="Calibri" panose="020F0502020204030204" pitchFamily="34" charset="0"/>
              </a:rPr>
              <a:t> (Examination Office)</a:t>
            </a:r>
            <a:endParaRPr sz="2200" dirty="0">
              <a:latin typeface="Calibri" panose="020F0502020204030204" pitchFamily="34" charset="0"/>
              <a:cs typeface="Calibri" panose="020F0502020204030204" pitchFamily="34" charset="0"/>
            </a:endParaRPr>
          </a:p>
          <a:p>
            <a:pPr marL="756285" marR="5080" lvl="1" indent="-287020">
              <a:lnSpc>
                <a:spcPct val="100000"/>
              </a:lnSpc>
              <a:spcBef>
                <a:spcPts val="525"/>
              </a:spcBef>
              <a:buFont typeface="Arial"/>
              <a:buChar char="–"/>
              <a:tabLst>
                <a:tab pos="756285" algn="l"/>
                <a:tab pos="756920" algn="l"/>
              </a:tabLst>
            </a:pPr>
            <a:r>
              <a:rPr lang="en-GB" sz="2200" b="0" i="0" u="none" strike="noStrike" dirty="0">
                <a:solidFill>
                  <a:srgbClr val="000000"/>
                </a:solidFill>
                <a:effectLst/>
                <a:latin typeface="Calibri" panose="020F0502020204030204" pitchFamily="34" charset="0"/>
                <a:cs typeface="Calibri" panose="020F0502020204030204" pitchFamily="34" charset="0"/>
              </a:rPr>
              <a:t>Organizes the exams. </a:t>
            </a:r>
          </a:p>
          <a:p>
            <a:pPr marL="299085" marR="5080" indent="-287020">
              <a:spcBef>
                <a:spcPts val="525"/>
              </a:spcBef>
              <a:buFont typeface="Arial"/>
              <a:buChar char="–"/>
              <a:tabLst>
                <a:tab pos="756285" algn="l"/>
                <a:tab pos="756920" algn="l"/>
              </a:tabLst>
            </a:pPr>
            <a:r>
              <a:rPr sz="2200" b="1" dirty="0" err="1">
                <a:latin typeface="Calibri" panose="020F0502020204030204" pitchFamily="34" charset="0"/>
                <a:cs typeface="Calibri" panose="020F0502020204030204" pitchFamily="34" charset="0"/>
              </a:rPr>
              <a:t>Prüfer</a:t>
            </a:r>
            <a:r>
              <a:rPr lang="en-GB" sz="2200" b="1" dirty="0">
                <a:latin typeface="Calibri" panose="020F0502020204030204" pitchFamily="34" charset="0"/>
                <a:cs typeface="Calibri" panose="020F0502020204030204" pitchFamily="34" charset="0"/>
              </a:rPr>
              <a:t> (Examiners)</a:t>
            </a:r>
          </a:p>
          <a:p>
            <a:pPr marL="756285" marR="5080" lvl="1" indent="-287020">
              <a:spcBef>
                <a:spcPts val="525"/>
              </a:spcBef>
              <a:buFont typeface="Arial"/>
              <a:buChar char="–"/>
              <a:tabLst>
                <a:tab pos="756285" algn="l"/>
                <a:tab pos="756920" algn="l"/>
              </a:tabLst>
            </a:pPr>
            <a:r>
              <a:rPr sz="2200" spc="-10" dirty="0">
                <a:latin typeface="Calibri" panose="020F0502020204030204" pitchFamily="34" charset="0"/>
                <a:cs typeface="Calibri" panose="020F0502020204030204" pitchFamily="34" charset="0"/>
              </a:rPr>
              <a:t>Professor</a:t>
            </a:r>
            <a:r>
              <a:rPr lang="en-GB" sz="2200" spc="-10" dirty="0">
                <a:latin typeface="Calibri" panose="020F0502020204030204" pitchFamily="34" charset="0"/>
                <a:cs typeface="Calibri" panose="020F0502020204030204" pitchFamily="34" charset="0"/>
              </a:rPr>
              <a:t>s and Lecturers</a:t>
            </a:r>
            <a:endParaRPr lang="en-GB" sz="2200" dirty="0">
              <a:latin typeface="Calibri" panose="020F0502020204030204" pitchFamily="34" charset="0"/>
              <a:cs typeface="Calibri" panose="020F0502020204030204" pitchFamily="34" charset="0"/>
            </a:endParaRPr>
          </a:p>
          <a:p>
            <a:pPr marL="756285" lvl="1" indent="-287020">
              <a:lnSpc>
                <a:spcPct val="100000"/>
              </a:lnSpc>
              <a:spcBef>
                <a:spcPts val="530"/>
              </a:spcBef>
              <a:buFont typeface="Arial"/>
              <a:buChar char="–"/>
              <a:tabLst>
                <a:tab pos="756285" algn="l"/>
                <a:tab pos="756920" algn="l"/>
              </a:tabLst>
            </a:pPr>
            <a:r>
              <a:rPr lang="en-GB" sz="2200" b="0" i="0" u="none" strike="noStrike" dirty="0">
                <a:solidFill>
                  <a:srgbClr val="000000"/>
                </a:solidFill>
                <a:effectLst/>
                <a:latin typeface="Calibri" panose="020F0502020204030204" pitchFamily="34" charset="0"/>
                <a:cs typeface="Calibri" panose="020F0502020204030204" pitchFamily="34" charset="0"/>
              </a:rPr>
              <a:t>Conduct the Examinations, Set the grades</a:t>
            </a:r>
          </a:p>
          <a:p>
            <a:pPr marL="299085" indent="-287020">
              <a:spcBef>
                <a:spcPts val="530"/>
              </a:spcBef>
              <a:buFont typeface="Arial"/>
              <a:buChar char="–"/>
              <a:tabLst>
                <a:tab pos="756285" algn="l"/>
                <a:tab pos="756920" algn="l"/>
              </a:tabLst>
            </a:pPr>
            <a:r>
              <a:rPr sz="2200" b="1" dirty="0" err="1">
                <a:latin typeface="Calibri" panose="020F0502020204030204" pitchFamily="34" charset="0"/>
                <a:cs typeface="Calibri" panose="020F0502020204030204" pitchFamily="34" charset="0"/>
              </a:rPr>
              <a:t>Prüfungsausschuss</a:t>
            </a:r>
            <a:r>
              <a:rPr sz="2200" b="1" spc="-125" dirty="0">
                <a:latin typeface="Calibri" panose="020F0502020204030204" pitchFamily="34" charset="0"/>
                <a:cs typeface="Calibri" panose="020F0502020204030204" pitchFamily="34" charset="0"/>
              </a:rPr>
              <a:t> </a:t>
            </a:r>
            <a:r>
              <a:rPr lang="en-GB" sz="2200" b="1" spc="-125" dirty="0">
                <a:latin typeface="Calibri" panose="020F0502020204030204" pitchFamily="34" charset="0"/>
                <a:cs typeface="Calibri" panose="020F0502020204030204" pitchFamily="34" charset="0"/>
              </a:rPr>
              <a:t>- </a:t>
            </a:r>
            <a:r>
              <a:rPr lang="en-GB" sz="2200" b="0" i="0" u="none" strike="noStrike" dirty="0">
                <a:solidFill>
                  <a:srgbClr val="000000"/>
                </a:solidFill>
                <a:effectLst/>
                <a:latin typeface="Calibri" panose="020F0502020204030204" pitchFamily="34" charset="0"/>
                <a:cs typeface="Calibri" panose="020F0502020204030204" pitchFamily="34" charset="0"/>
              </a:rPr>
              <a:t>Examining board</a:t>
            </a:r>
            <a:endParaRPr lang="en-GB" sz="2200" b="1" spc="-125" dirty="0">
              <a:latin typeface="Calibri" panose="020F0502020204030204" pitchFamily="34" charset="0"/>
              <a:cs typeface="Calibri" panose="020F0502020204030204" pitchFamily="34" charset="0"/>
            </a:endParaRPr>
          </a:p>
          <a:p>
            <a:pPr marL="756285" lvl="1" indent="-287020">
              <a:spcBef>
                <a:spcPts val="530"/>
              </a:spcBef>
              <a:buFont typeface="Arial"/>
              <a:buChar char="–"/>
              <a:tabLst>
                <a:tab pos="756285" algn="l"/>
                <a:tab pos="756920" algn="l"/>
              </a:tabLst>
            </a:pPr>
            <a:r>
              <a:rPr lang="en-GB" sz="2200" b="0" i="0" u="none" strike="noStrike" dirty="0">
                <a:solidFill>
                  <a:srgbClr val="000000"/>
                </a:solidFill>
                <a:effectLst/>
                <a:latin typeface="Calibri" panose="020F0502020204030204" pitchFamily="34" charset="0"/>
                <a:cs typeface="Calibri" panose="020F0502020204030204" pitchFamily="34" charset="0"/>
              </a:rPr>
              <a:t>elected professors, staff and student members</a:t>
            </a:r>
            <a:endParaRPr lang="en-GB" sz="2200" dirty="0">
              <a:solidFill>
                <a:srgbClr val="000000"/>
              </a:solidFill>
              <a:latin typeface="Calibri" panose="020F0502020204030204" pitchFamily="34" charset="0"/>
              <a:cs typeface="Calibri" panose="020F0502020204030204" pitchFamily="34" charset="0"/>
            </a:endParaRPr>
          </a:p>
          <a:p>
            <a:pPr marL="756285" lvl="1" indent="-287020">
              <a:spcBef>
                <a:spcPts val="530"/>
              </a:spcBef>
              <a:buFont typeface="Arial"/>
              <a:buChar char="–"/>
              <a:tabLst>
                <a:tab pos="756285" algn="l"/>
                <a:tab pos="756920" algn="l"/>
              </a:tabLst>
            </a:pPr>
            <a:r>
              <a:rPr lang="en-GB" sz="2200" b="0" i="0" u="none" strike="noStrike" dirty="0">
                <a:solidFill>
                  <a:srgbClr val="000000"/>
                </a:solidFill>
                <a:effectLst/>
                <a:latin typeface="Calibri" panose="020F0502020204030204" pitchFamily="34" charset="0"/>
                <a:cs typeface="Calibri" panose="020F0502020204030204" pitchFamily="34" charset="0"/>
              </a:rPr>
              <a:t>Decides on applications and disputes</a:t>
            </a:r>
            <a:endParaRPr sz="2200" dirty="0">
              <a:latin typeface="Calibri" panose="020F0502020204030204" pitchFamily="34" charset="0"/>
              <a:cs typeface="Calibri" panose="020F0502020204030204" pitchFamily="34" charset="0"/>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3</a:t>
            </a:fld>
            <a:endParaRPr spc="-2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Prüfungsamt,</a:t>
            </a:r>
            <a:r>
              <a:rPr spc="-180" dirty="0"/>
              <a:t> </a:t>
            </a:r>
            <a:r>
              <a:rPr spc="-35" dirty="0"/>
              <a:t>Prüfer,</a:t>
            </a:r>
            <a:r>
              <a:rPr spc="-170" dirty="0"/>
              <a:t> </a:t>
            </a:r>
            <a:r>
              <a:rPr spc="-10" dirty="0"/>
              <a:t>Prüfungsausschuss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9185"/>
            <a:ext cx="7888605" cy="2931572"/>
          </a:xfrm>
          <a:prstGeom prst="rect">
            <a:avLst/>
          </a:prstGeom>
        </p:spPr>
        <p:txBody>
          <a:bodyPr vert="horz" wrap="square" lIns="0" tIns="12700" rIns="0" bIns="0" rtlCol="0">
            <a:spAutoFit/>
          </a:bodyPr>
          <a:lstStyle/>
          <a:p>
            <a:pPr marL="354965" marR="424180" indent="-342900">
              <a:lnSpc>
                <a:spcPct val="100000"/>
              </a:lnSpc>
              <a:spcBef>
                <a:spcPts val="100"/>
              </a:spcBef>
              <a:buFont typeface="Arial" panose="020B0604020202020204" pitchFamily="34" charset="0"/>
              <a:buChar char="•"/>
              <a:tabLst>
                <a:tab pos="355600" algn="l"/>
                <a:tab pos="356235" algn="l"/>
              </a:tabLst>
            </a:pPr>
            <a:r>
              <a:rPr lang="en-GB" sz="2400" b="1" dirty="0">
                <a:latin typeface="Trebuchet MS"/>
                <a:cs typeface="Trebuchet MS"/>
              </a:rPr>
              <a:t>Advising students on examination matters</a:t>
            </a:r>
          </a:p>
          <a:p>
            <a:pPr marL="354965" marR="424180" indent="-342900">
              <a:lnSpc>
                <a:spcPct val="100000"/>
              </a:lnSpc>
              <a:spcBef>
                <a:spcPts val="100"/>
              </a:spcBef>
              <a:buFont typeface="Arial" panose="020B0604020202020204" pitchFamily="34" charset="0"/>
              <a:buChar char="•"/>
              <a:tabLst>
                <a:tab pos="355600" algn="l"/>
                <a:tab pos="356235" algn="l"/>
              </a:tabLst>
            </a:pPr>
            <a:endParaRPr lang="en-GB" sz="2400" b="1" dirty="0">
              <a:latin typeface="Trebuchet MS"/>
              <a:cs typeface="Trebuchet MS"/>
            </a:endParaRPr>
          </a:p>
          <a:p>
            <a:pPr marL="354965" marR="424180" indent="-342900">
              <a:lnSpc>
                <a:spcPct val="100000"/>
              </a:lnSpc>
              <a:spcBef>
                <a:spcPts val="100"/>
              </a:spcBef>
              <a:buFont typeface="Arial" panose="020B0604020202020204" pitchFamily="34" charset="0"/>
              <a:buChar char="•"/>
              <a:tabLst>
                <a:tab pos="355600" algn="l"/>
                <a:tab pos="356235" algn="l"/>
              </a:tabLst>
            </a:pPr>
            <a:r>
              <a:rPr lang="en-GB" sz="2400" b="1" dirty="0">
                <a:latin typeface="Trebuchet MS"/>
                <a:cs typeface="Trebuchet MS"/>
              </a:rPr>
              <a:t>Organisation of examinations</a:t>
            </a:r>
            <a:endParaRPr lang="en-GB" sz="2400" spc="-10" dirty="0">
              <a:latin typeface="Trebuchet MS"/>
              <a:cs typeface="Trebuchet MS"/>
            </a:endParaRPr>
          </a:p>
          <a:p>
            <a:pPr marL="756285" lvl="1" indent="-287020">
              <a:spcBef>
                <a:spcPts val="575"/>
              </a:spcBef>
              <a:buFont typeface="Arial"/>
              <a:buChar char="–"/>
              <a:tabLst>
                <a:tab pos="756920" algn="l"/>
              </a:tabLst>
            </a:pPr>
            <a:r>
              <a:rPr lang="en-GB" sz="2400" spc="-10" dirty="0">
                <a:latin typeface="Trebuchet MS"/>
                <a:cs typeface="Trebuchet MS"/>
              </a:rPr>
              <a:t>Deadline management</a:t>
            </a:r>
            <a:endParaRPr lang="en-GB" sz="2400" dirty="0">
              <a:latin typeface="Trebuchet MS"/>
              <a:cs typeface="Trebuchet MS"/>
            </a:endParaRPr>
          </a:p>
          <a:p>
            <a:pPr marL="756285" lvl="1" indent="-287020">
              <a:lnSpc>
                <a:spcPct val="100000"/>
              </a:lnSpc>
              <a:spcBef>
                <a:spcPts val="575"/>
              </a:spcBef>
              <a:buFont typeface="Arial"/>
              <a:buChar char="–"/>
              <a:tabLst>
                <a:tab pos="756920" algn="l"/>
              </a:tabLst>
            </a:pPr>
            <a:r>
              <a:rPr lang="en-GB" sz="2400" dirty="0">
                <a:latin typeface="Trebuchet MS"/>
                <a:cs typeface="Trebuchet MS"/>
              </a:rPr>
              <a:t>Registration for free and third-attempt exams
Registration / Acceptance of theses</a:t>
            </a:r>
            <a:endParaRPr sz="2400" dirty="0">
              <a:latin typeface="Trebuchet MS"/>
              <a:cs typeface="Trebuchet MS"/>
            </a:endParaRPr>
          </a:p>
          <a:p>
            <a:pPr marL="756285" lvl="1" indent="-287020">
              <a:lnSpc>
                <a:spcPct val="100000"/>
              </a:lnSpc>
              <a:spcBef>
                <a:spcPts val="575"/>
              </a:spcBef>
              <a:buFont typeface="Arial"/>
              <a:buChar char="–"/>
              <a:tabLst>
                <a:tab pos="756920" algn="l"/>
              </a:tabLst>
            </a:pPr>
            <a:r>
              <a:rPr lang="en-GB" sz="2400" dirty="0">
                <a:latin typeface="Trebuchet MS"/>
                <a:cs typeface="Trebuchet MS"/>
              </a:rPr>
              <a:t>Processing of de-registrations / sick leave</a:t>
            </a:r>
            <a:endParaRPr sz="24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4</a:t>
            </a:fld>
            <a:endParaRPr spc="-25" dirty="0"/>
          </a:p>
        </p:txBody>
      </p:sp>
      <p:sp>
        <p:nvSpPr>
          <p:cNvPr id="3" name="object 3"/>
          <p:cNvSpPr txBox="1">
            <a:spLocks noGrp="1"/>
          </p:cNvSpPr>
          <p:nvPr>
            <p:ph type="title"/>
          </p:nvPr>
        </p:nvSpPr>
        <p:spPr>
          <a:xfrm>
            <a:off x="438404" y="1140333"/>
            <a:ext cx="8425815" cy="443070"/>
          </a:xfrm>
          <a:prstGeom prst="rect">
            <a:avLst/>
          </a:prstGeom>
        </p:spPr>
        <p:txBody>
          <a:bodyPr vert="horz" wrap="square" lIns="0" tIns="12065" rIns="0" bIns="0" rtlCol="0">
            <a:spAutoFit/>
          </a:bodyPr>
          <a:lstStyle/>
          <a:p>
            <a:pPr marL="12700">
              <a:lnSpc>
                <a:spcPct val="100000"/>
              </a:lnSpc>
              <a:spcBef>
                <a:spcPts val="95"/>
              </a:spcBef>
            </a:pPr>
            <a:r>
              <a:rPr lang="en-GB" dirty="0"/>
              <a:t>Tasks of the Examination Offices ETI</a:t>
            </a:r>
            <a:endParaRPr spc="-2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9185"/>
            <a:ext cx="7754620" cy="4047262"/>
          </a:xfrm>
          <a:prstGeom prst="rect">
            <a:avLst/>
          </a:prstGeom>
        </p:spPr>
        <p:txBody>
          <a:bodyPr vert="horz" wrap="square" lIns="0" tIns="12700" rIns="0" bIns="0" rtlCol="0">
            <a:spAutoFit/>
          </a:bodyPr>
          <a:lstStyle/>
          <a:p>
            <a:pPr marL="355600" indent="-343535">
              <a:lnSpc>
                <a:spcPct val="100000"/>
              </a:lnSpc>
              <a:spcBef>
                <a:spcPts val="100"/>
              </a:spcBef>
              <a:buFont typeface="Arial"/>
              <a:buChar char="•"/>
              <a:tabLst>
                <a:tab pos="355600" algn="l"/>
                <a:tab pos="356235" algn="l"/>
              </a:tabLst>
            </a:pPr>
            <a:r>
              <a:rPr lang="en-GB" sz="2400" b="1" dirty="0">
                <a:latin typeface="Trebuchet MS"/>
                <a:cs typeface="Trebuchet MS"/>
              </a:rPr>
              <a:t>Online in </a:t>
            </a:r>
            <a:r>
              <a:rPr sz="2400" u="sng" dirty="0">
                <a:solidFill>
                  <a:srgbClr val="0000FF"/>
                </a:solidFill>
                <a:uFill>
                  <a:solidFill>
                    <a:srgbClr val="0000FF"/>
                  </a:solidFill>
                </a:uFill>
                <a:latin typeface="Trebuchet MS"/>
                <a:cs typeface="Trebuchet MS"/>
                <a:hlinkClick r:id="rId2"/>
              </a:rPr>
              <a:t>unisono</a:t>
            </a:r>
            <a:r>
              <a:rPr sz="2400" spc="20" dirty="0">
                <a:solidFill>
                  <a:srgbClr val="0000FF"/>
                </a:solidFill>
                <a:latin typeface="Trebuchet MS"/>
                <a:cs typeface="Trebuchet MS"/>
              </a:rPr>
              <a:t> </a:t>
            </a:r>
            <a:r>
              <a:rPr lang="en-GB" sz="2400" b="1" dirty="0">
                <a:latin typeface="Trebuchet MS"/>
                <a:cs typeface="Trebuchet MS"/>
              </a:rPr>
              <a:t>during the registration period</a:t>
            </a:r>
            <a:endParaRPr sz="2400" dirty="0">
              <a:latin typeface="Trebuchet MS"/>
              <a:cs typeface="Trebuchet MS"/>
            </a:endParaRPr>
          </a:p>
          <a:p>
            <a:pPr>
              <a:lnSpc>
                <a:spcPct val="100000"/>
              </a:lnSpc>
              <a:spcBef>
                <a:spcPts val="15"/>
              </a:spcBef>
              <a:buFont typeface="Arial"/>
              <a:buChar char="•"/>
            </a:pPr>
            <a:endParaRPr sz="2550" dirty="0">
              <a:latin typeface="Trebuchet MS"/>
              <a:cs typeface="Trebuchet MS"/>
            </a:endParaRPr>
          </a:p>
          <a:p>
            <a:pPr marL="355600" indent="-343535">
              <a:lnSpc>
                <a:spcPct val="100000"/>
              </a:lnSpc>
              <a:buFont typeface="Arial"/>
              <a:buChar char="•"/>
              <a:tabLst>
                <a:tab pos="355600" algn="l"/>
                <a:tab pos="356235" algn="l"/>
              </a:tabLst>
            </a:pPr>
            <a:r>
              <a:rPr lang="en-GB" sz="2400" b="1" spc="-20" dirty="0">
                <a:latin typeface="Trebuchet MS"/>
                <a:cs typeface="Trebuchet MS"/>
              </a:rPr>
              <a:t>Fixed registration period for written exams!
</a:t>
            </a:r>
            <a:r>
              <a:rPr lang="en-GB" sz="2000" dirty="0">
                <a:latin typeface="Trebuchet MS"/>
                <a:cs typeface="Trebuchet MS"/>
              </a:rPr>
              <a:t>Start of registration: see website/circular</a:t>
            </a:r>
            <a:endParaRPr sz="2000" dirty="0">
              <a:latin typeface="Trebuchet MS"/>
              <a:cs typeface="Trebuchet MS"/>
            </a:endParaRPr>
          </a:p>
          <a:p>
            <a:pPr marL="756285" lvl="1" indent="-287020">
              <a:lnSpc>
                <a:spcPct val="100000"/>
              </a:lnSpc>
              <a:spcBef>
                <a:spcPts val="480"/>
              </a:spcBef>
              <a:buFont typeface="Arial"/>
              <a:buChar char="–"/>
              <a:tabLst>
                <a:tab pos="756285" algn="l"/>
                <a:tab pos="756920" algn="l"/>
              </a:tabLst>
            </a:pPr>
            <a:r>
              <a:rPr lang="en-GB" sz="2000" b="1" dirty="0">
                <a:solidFill>
                  <a:srgbClr val="FF0000"/>
                </a:solidFill>
                <a:latin typeface="Trebuchet MS"/>
                <a:cs typeface="Trebuchet MS"/>
              </a:rPr>
              <a:t>Deadline: 14 days before the respective exam!!
</a:t>
            </a:r>
            <a:r>
              <a:rPr lang="en-GB" sz="1600" spc="-10" dirty="0">
                <a:latin typeface="Trebuchet MS"/>
                <a:cs typeface="Trebuchet MS"/>
              </a:rPr>
              <a:t>Exam dates: see</a:t>
            </a:r>
            <a:r>
              <a:rPr sz="1600" spc="-10" dirty="0">
                <a:latin typeface="Trebuchet MS"/>
                <a:cs typeface="Trebuchet MS"/>
              </a:rPr>
              <a:t> </a:t>
            </a:r>
            <a:r>
              <a:rPr sz="1600" u="sng" spc="-10" dirty="0">
                <a:solidFill>
                  <a:srgbClr val="0000FF"/>
                </a:solidFill>
                <a:uFill>
                  <a:solidFill>
                    <a:srgbClr val="0000FF"/>
                  </a:solidFill>
                </a:uFill>
                <a:latin typeface="Trebuchet MS"/>
                <a:cs typeface="Trebuchet MS"/>
                <a:hlinkClick r:id="rId2"/>
              </a:rPr>
              <a:t>unisono</a:t>
            </a:r>
            <a:r>
              <a:rPr sz="1600" spc="-10" dirty="0">
                <a:latin typeface="Trebuchet MS"/>
                <a:cs typeface="Trebuchet MS"/>
              </a:rPr>
              <a:t>!</a:t>
            </a:r>
            <a:endParaRPr sz="1600" dirty="0">
              <a:latin typeface="Trebuchet MS"/>
              <a:cs typeface="Trebuchet MS"/>
            </a:endParaRPr>
          </a:p>
          <a:p>
            <a:pPr marL="756285" marR="146685" lvl="1" indent="-287020">
              <a:lnSpc>
                <a:spcPct val="100000"/>
              </a:lnSpc>
              <a:spcBef>
                <a:spcPts val="480"/>
              </a:spcBef>
              <a:buFont typeface="Arial"/>
              <a:buChar char="–"/>
              <a:tabLst>
                <a:tab pos="756285" algn="l"/>
                <a:tab pos="756920" algn="l"/>
              </a:tabLst>
            </a:pPr>
            <a:r>
              <a:rPr lang="en-GB" sz="2000" dirty="0">
                <a:latin typeface="Trebuchet MS"/>
                <a:cs typeface="Trebuchet MS"/>
              </a:rPr>
              <a:t>In case of technical problems: Registration by e-mail to the PA or in person at the PA </a:t>
            </a:r>
            <a:r>
              <a:rPr lang="en-GB" sz="2000" dirty="0">
                <a:solidFill>
                  <a:srgbClr val="FF0000"/>
                </a:solidFill>
                <a:latin typeface="Trebuchet MS"/>
                <a:cs typeface="Trebuchet MS"/>
              </a:rPr>
              <a:t>at the latest on the next working day</a:t>
            </a:r>
            <a:r>
              <a:rPr sz="2000" spc="-10" dirty="0">
                <a:solidFill>
                  <a:srgbClr val="FF0000"/>
                </a:solidFill>
                <a:latin typeface="Trebuchet MS"/>
                <a:cs typeface="Trebuchet MS"/>
              </a:rPr>
              <a:t>!</a:t>
            </a:r>
            <a:endParaRPr sz="2850" dirty="0">
              <a:latin typeface="Trebuchet MS"/>
              <a:cs typeface="Trebuchet MS"/>
            </a:endParaRPr>
          </a:p>
          <a:p>
            <a:pPr marL="354965" indent="-342900">
              <a:spcBef>
                <a:spcPts val="5"/>
              </a:spcBef>
              <a:buFont typeface="Arial" panose="020B0604020202020204" pitchFamily="34" charset="0"/>
              <a:buChar char="•"/>
              <a:tabLst>
                <a:tab pos="355600" algn="l"/>
                <a:tab pos="356235" algn="l"/>
              </a:tabLst>
            </a:pPr>
            <a:r>
              <a:rPr lang="en-GB" sz="2000" dirty="0">
                <a:solidFill>
                  <a:srgbClr val="FF0000"/>
                </a:solidFill>
                <a:latin typeface="Trebuchet MS"/>
                <a:cs typeface="Trebuchet MS"/>
              </a:rPr>
              <a:t>Please note that there are different deadlines for registration of exams in other departments.</a:t>
            </a:r>
            <a:endParaRPr lang="en-GB" sz="1600" dirty="0">
              <a:latin typeface="Trebuchet MS"/>
              <a:cs typeface="Trebuchet MS"/>
            </a:endParaRPr>
          </a:p>
          <a:p>
            <a:pPr marL="756285" marR="146685" lvl="1" indent="-287020" defTabSz="914400" eaLnBrk="1" fontAlgn="auto" latinLnBrk="0" hangingPunct="1">
              <a:lnSpc>
                <a:spcPct val="100000"/>
              </a:lnSpc>
              <a:spcBef>
                <a:spcPts val="480"/>
              </a:spcBef>
              <a:spcAft>
                <a:spcPts val="0"/>
              </a:spcAft>
              <a:buClrTx/>
              <a:buSzTx/>
              <a:buFont typeface="Arial"/>
              <a:buChar char="–"/>
              <a:tabLst>
                <a:tab pos="756285" algn="l"/>
                <a:tab pos="756920" algn="l"/>
              </a:tabLst>
              <a:defRPr/>
            </a:pPr>
            <a:r>
              <a:rPr lang="en-GB" sz="1600" dirty="0">
                <a:latin typeface="Trebuchet MS"/>
                <a:cs typeface="Trebuchet MS"/>
              </a:rPr>
              <a:t>Please inform yourself in good time.</a:t>
            </a: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5</a:t>
            </a:fld>
            <a:endParaRPr spc="-2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lang="en-GB" dirty="0"/>
              <a:t>Registration for written exams</a:t>
            </a:r>
            <a:endParaRPr spc="-1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9185"/>
            <a:ext cx="7486015" cy="2921313"/>
          </a:xfrm>
          <a:prstGeom prst="rect">
            <a:avLst/>
          </a:prstGeom>
        </p:spPr>
        <p:txBody>
          <a:bodyPr vert="horz" wrap="square" lIns="0" tIns="12700" rIns="0" bIns="0" rtlCol="0">
            <a:spAutoFit/>
          </a:bodyPr>
          <a:lstStyle/>
          <a:p>
            <a:pPr marL="354965" indent="-342900">
              <a:lnSpc>
                <a:spcPct val="100000"/>
              </a:lnSpc>
              <a:spcBef>
                <a:spcPts val="100"/>
              </a:spcBef>
              <a:buFont typeface="Arial" panose="020B0604020202020204" pitchFamily="34" charset="0"/>
              <a:buChar char="•"/>
              <a:tabLst>
                <a:tab pos="355600" algn="l"/>
                <a:tab pos="356235" algn="l"/>
              </a:tabLst>
            </a:pPr>
            <a:r>
              <a:rPr lang="en-GB" sz="2400" b="1" dirty="0">
                <a:latin typeface="Trebuchet MS"/>
                <a:cs typeface="Trebuchet MS"/>
              </a:rPr>
              <a:t>Registration online at the</a:t>
            </a:r>
            <a:r>
              <a:rPr sz="2400" spc="-5" dirty="0">
                <a:latin typeface="Trebuchet MS"/>
                <a:cs typeface="Trebuchet MS"/>
              </a:rPr>
              <a:t> </a:t>
            </a:r>
            <a:r>
              <a:rPr sz="2400" u="sng" spc="-10" dirty="0">
                <a:solidFill>
                  <a:srgbClr val="0000FF"/>
                </a:solidFill>
                <a:uFill>
                  <a:solidFill>
                    <a:srgbClr val="0000FF"/>
                  </a:solidFill>
                </a:uFill>
                <a:latin typeface="Trebuchet MS"/>
                <a:cs typeface="Trebuchet MS"/>
                <a:hlinkClick r:id="rId2"/>
              </a:rPr>
              <a:t>unisono</a:t>
            </a:r>
            <a:endParaRPr sz="2400" dirty="0">
              <a:latin typeface="Trebuchet MS"/>
              <a:cs typeface="Trebuchet MS"/>
            </a:endParaRPr>
          </a:p>
          <a:p>
            <a:pPr marL="457200" indent="-457200">
              <a:lnSpc>
                <a:spcPct val="100000"/>
              </a:lnSpc>
              <a:spcBef>
                <a:spcPts val="25"/>
              </a:spcBef>
              <a:buFont typeface="Arial" panose="020B0604020202020204" pitchFamily="34" charset="0"/>
              <a:buChar char="•"/>
            </a:pPr>
            <a:endParaRPr sz="3450" dirty="0">
              <a:latin typeface="Trebuchet MS"/>
              <a:cs typeface="Trebuchet MS"/>
            </a:endParaRPr>
          </a:p>
          <a:p>
            <a:pPr marL="354965" indent="-342900">
              <a:lnSpc>
                <a:spcPct val="100000"/>
              </a:lnSpc>
              <a:buFont typeface="Arial" panose="020B0604020202020204" pitchFamily="34" charset="0"/>
              <a:buChar char="•"/>
              <a:tabLst>
                <a:tab pos="355600" algn="l"/>
                <a:tab pos="356235" algn="l"/>
              </a:tabLst>
            </a:pPr>
            <a:r>
              <a:rPr lang="en-GB" sz="2400" dirty="0">
                <a:latin typeface="Trebuchet MS"/>
                <a:cs typeface="Trebuchet MS"/>
              </a:rPr>
              <a:t>Afterwards, coordinate an appointment with the examiner</a:t>
            </a:r>
          </a:p>
          <a:p>
            <a:pPr marL="469265" indent="-457200">
              <a:lnSpc>
                <a:spcPct val="100000"/>
              </a:lnSpc>
              <a:buFont typeface="Arial" panose="020B0604020202020204" pitchFamily="34" charset="0"/>
              <a:buChar char="•"/>
              <a:tabLst>
                <a:tab pos="355600" algn="l"/>
                <a:tab pos="356235" algn="l"/>
              </a:tabLst>
            </a:pPr>
            <a:endParaRPr sz="3450" dirty="0">
              <a:latin typeface="Trebuchet MS"/>
              <a:cs typeface="Trebuchet MS"/>
            </a:endParaRPr>
          </a:p>
          <a:p>
            <a:pPr marL="354965" marR="5080" indent="-342900">
              <a:lnSpc>
                <a:spcPct val="100000"/>
              </a:lnSpc>
              <a:spcBef>
                <a:spcPts val="5"/>
              </a:spcBef>
              <a:buFont typeface="Arial" panose="020B0604020202020204" pitchFamily="34" charset="0"/>
              <a:buChar char="•"/>
              <a:tabLst>
                <a:tab pos="355600" algn="l"/>
                <a:tab pos="356235" algn="l"/>
              </a:tabLst>
            </a:pPr>
            <a:r>
              <a:rPr lang="en-GB" sz="2400" dirty="0">
                <a:latin typeface="Trebuchet MS"/>
                <a:cs typeface="Trebuchet MS"/>
              </a:rPr>
              <a:t>Both at least 7 days before the exam date, preferably before</a:t>
            </a:r>
            <a:endParaRPr sz="24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6</a:t>
            </a:fld>
            <a:endParaRPr spc="-25" dirty="0"/>
          </a:p>
        </p:txBody>
      </p:sp>
      <p:sp>
        <p:nvSpPr>
          <p:cNvPr id="3" name="object 3"/>
          <p:cNvSpPr txBox="1">
            <a:spLocks noGrp="1"/>
          </p:cNvSpPr>
          <p:nvPr>
            <p:ph type="title"/>
          </p:nvPr>
        </p:nvSpPr>
        <p:spPr>
          <a:xfrm>
            <a:off x="438404" y="1140333"/>
            <a:ext cx="8425815" cy="886781"/>
          </a:xfrm>
          <a:prstGeom prst="rect">
            <a:avLst/>
          </a:prstGeom>
        </p:spPr>
        <p:txBody>
          <a:bodyPr vert="horz" wrap="square" lIns="0" tIns="12065" rIns="0" bIns="0" rtlCol="0">
            <a:spAutoFit/>
          </a:bodyPr>
          <a:lstStyle/>
          <a:p>
            <a:pPr marL="12700">
              <a:lnSpc>
                <a:spcPct val="100000"/>
              </a:lnSpc>
              <a:spcBef>
                <a:spcPts val="95"/>
              </a:spcBef>
            </a:pPr>
            <a:r>
              <a:rPr lang="en-GB" dirty="0"/>
              <a:t>Registration for oral examinations
</a:t>
            </a:r>
            <a:endParaRPr spc="-1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9185"/>
            <a:ext cx="7800340" cy="3172663"/>
          </a:xfrm>
          <a:prstGeom prst="rect">
            <a:avLst/>
          </a:prstGeom>
        </p:spPr>
        <p:txBody>
          <a:bodyPr vert="horz" wrap="square" lIns="0" tIns="12700" rIns="0" bIns="0" rtlCol="0">
            <a:spAutoFit/>
          </a:bodyPr>
          <a:lstStyle/>
          <a:p>
            <a:pPr marL="355600" marR="308610" indent="-343535">
              <a:lnSpc>
                <a:spcPct val="100000"/>
              </a:lnSpc>
              <a:spcBef>
                <a:spcPts val="100"/>
              </a:spcBef>
              <a:buFont typeface="Arial"/>
              <a:buChar char="•"/>
              <a:tabLst>
                <a:tab pos="355600" algn="l"/>
                <a:tab pos="356235" algn="l"/>
              </a:tabLst>
            </a:pPr>
            <a:r>
              <a:rPr lang="en-GB" sz="2400" dirty="0">
                <a:latin typeface="Trebuchet MS"/>
                <a:cs typeface="Trebuchet MS"/>
              </a:rPr>
              <a:t>Penalty-free deregistration possible (only) up to 1 week before the examination in </a:t>
            </a:r>
            <a:r>
              <a:rPr sz="2400" u="sng" dirty="0">
                <a:solidFill>
                  <a:srgbClr val="0000FF"/>
                </a:solidFill>
                <a:uFill>
                  <a:solidFill>
                    <a:srgbClr val="0000FF"/>
                  </a:solidFill>
                </a:uFill>
                <a:latin typeface="Trebuchet MS"/>
                <a:cs typeface="Trebuchet MS"/>
                <a:hlinkClick r:id="rId2"/>
              </a:rPr>
              <a:t>unisono</a:t>
            </a:r>
            <a:endParaRPr sz="2400" dirty="0">
              <a:latin typeface="Trebuchet MS"/>
              <a:cs typeface="Trebuchet MS"/>
            </a:endParaRPr>
          </a:p>
          <a:p>
            <a:pPr marL="756285" marR="5080" lvl="1" indent="-287020">
              <a:lnSpc>
                <a:spcPct val="100000"/>
              </a:lnSpc>
              <a:spcBef>
                <a:spcPts val="495"/>
              </a:spcBef>
              <a:buFont typeface="Arial"/>
              <a:buChar char="–"/>
              <a:tabLst>
                <a:tab pos="756285" algn="l"/>
                <a:tab pos="756920" algn="l"/>
              </a:tabLst>
            </a:pPr>
            <a:r>
              <a:rPr lang="en-GB" sz="2000" dirty="0">
                <a:latin typeface="Trebuchet MS"/>
                <a:cs typeface="Trebuchet MS"/>
              </a:rPr>
              <a:t>Applies to both written examinations (exams) and oral examinations
</a:t>
            </a:r>
            <a:r>
              <a:rPr lang="en-GB" sz="2400" dirty="0">
                <a:latin typeface="Trebuchet MS"/>
                <a:cs typeface="Trebuchet MS"/>
              </a:rPr>
              <a:t>Deregistration due to illness
</a:t>
            </a:r>
            <a:r>
              <a:rPr sz="2000" u="sng" dirty="0">
                <a:solidFill>
                  <a:srgbClr val="0000FF"/>
                </a:solidFill>
                <a:uFill>
                  <a:solidFill>
                    <a:srgbClr val="0000FF"/>
                  </a:solidFill>
                </a:uFill>
                <a:latin typeface="Trebuchet MS"/>
                <a:cs typeface="Trebuchet MS"/>
                <a:hlinkClick r:id="rId3"/>
              </a:rPr>
              <a:t>Abmeldeformular</a:t>
            </a:r>
            <a:r>
              <a:rPr sz="2000" spc="-85" dirty="0">
                <a:solidFill>
                  <a:srgbClr val="0000FF"/>
                </a:solidFill>
                <a:latin typeface="Trebuchet MS"/>
                <a:cs typeface="Trebuchet MS"/>
              </a:rPr>
              <a:t> </a:t>
            </a:r>
            <a:r>
              <a:rPr lang="en-GB" sz="2000" dirty="0">
                <a:latin typeface="Trebuchet MS"/>
                <a:cs typeface="Trebuchet MS"/>
              </a:rPr>
              <a:t>from the Examination Office upon presentation of a medical certificate within 3 working days by post (date postmark) or in person at the Examination Office (office hours)</a:t>
            </a:r>
            <a:endParaRPr sz="20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7</a:t>
            </a:fld>
            <a:endParaRPr spc="-25" dirty="0"/>
          </a:p>
        </p:txBody>
      </p:sp>
      <p:sp>
        <p:nvSpPr>
          <p:cNvPr id="3" name="object 3"/>
          <p:cNvSpPr txBox="1">
            <a:spLocks noGrp="1"/>
          </p:cNvSpPr>
          <p:nvPr>
            <p:ph type="title"/>
          </p:nvPr>
        </p:nvSpPr>
        <p:spPr>
          <a:xfrm>
            <a:off x="438404" y="1140333"/>
            <a:ext cx="8425815" cy="886781"/>
          </a:xfrm>
          <a:prstGeom prst="rect">
            <a:avLst/>
          </a:prstGeom>
        </p:spPr>
        <p:txBody>
          <a:bodyPr vert="horz" wrap="square" lIns="0" tIns="12065" rIns="0" bIns="0" rtlCol="0">
            <a:spAutoFit/>
          </a:bodyPr>
          <a:lstStyle/>
          <a:p>
            <a:pPr marL="12700">
              <a:lnSpc>
                <a:spcPct val="100000"/>
              </a:lnSpc>
              <a:spcBef>
                <a:spcPts val="95"/>
              </a:spcBef>
            </a:pPr>
            <a:r>
              <a:rPr lang="en-GB" dirty="0"/>
              <a:t>Deregistration of exams
</a:t>
            </a:r>
            <a:endParaRPr spc="-1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9185"/>
            <a:ext cx="8193405" cy="3706143"/>
          </a:xfrm>
          <a:prstGeom prst="rect">
            <a:avLst/>
          </a:prstGeom>
        </p:spPr>
        <p:txBody>
          <a:bodyPr vert="horz" wrap="square" lIns="0" tIns="12700" rIns="0" bIns="0" rtlCol="0">
            <a:spAutoFit/>
          </a:bodyPr>
          <a:lstStyle/>
          <a:p>
            <a:pPr marL="355600" marR="281940" indent="-343535">
              <a:lnSpc>
                <a:spcPct val="100000"/>
              </a:lnSpc>
              <a:spcBef>
                <a:spcPts val="100"/>
              </a:spcBef>
              <a:buFont typeface="Arial"/>
              <a:buChar char="•"/>
              <a:tabLst>
                <a:tab pos="355600" algn="l"/>
                <a:tab pos="356235" algn="l"/>
              </a:tabLst>
            </a:pPr>
            <a:r>
              <a:rPr lang="en-GB" sz="2200" dirty="0">
                <a:latin typeface="Trebuchet MS"/>
                <a:cs typeface="Trebuchet MS"/>
              </a:rPr>
              <a:t>Possibility to improve up to 3 examinations within the standard period of study </a:t>
            </a:r>
          </a:p>
          <a:p>
            <a:pPr marL="12065" marR="281940">
              <a:lnSpc>
                <a:spcPct val="100000"/>
              </a:lnSpc>
              <a:spcBef>
                <a:spcPts val="100"/>
              </a:spcBef>
              <a:tabLst>
                <a:tab pos="355600" algn="l"/>
                <a:tab pos="356235" algn="l"/>
              </a:tabLst>
            </a:pPr>
            <a:endParaRPr lang="en-GB" sz="2200" dirty="0">
              <a:latin typeface="Trebuchet MS"/>
              <a:cs typeface="Trebuchet MS"/>
            </a:endParaRPr>
          </a:p>
          <a:p>
            <a:pPr marL="355600" marR="281940" indent="-343535">
              <a:lnSpc>
                <a:spcPct val="100000"/>
              </a:lnSpc>
              <a:spcBef>
                <a:spcPts val="100"/>
              </a:spcBef>
              <a:buFont typeface="Arial"/>
              <a:buChar char="•"/>
              <a:tabLst>
                <a:tab pos="355600" algn="l"/>
                <a:tab pos="356235" algn="l"/>
              </a:tabLst>
            </a:pPr>
            <a:r>
              <a:rPr lang="en-GB" sz="2200" dirty="0">
                <a:latin typeface="Trebuchet MS"/>
                <a:cs typeface="Trebuchet MS"/>
              </a:rPr>
              <a:t>Written examinations must be repeated on the next date,</a:t>
            </a:r>
            <a:endParaRPr sz="2200" dirty="0">
              <a:latin typeface="Trebuchet MS"/>
              <a:cs typeface="Trebuchet MS"/>
            </a:endParaRPr>
          </a:p>
          <a:p>
            <a:pPr marL="756285" lvl="1" indent="-287020">
              <a:lnSpc>
                <a:spcPct val="100000"/>
              </a:lnSpc>
              <a:spcBef>
                <a:spcPts val="480"/>
              </a:spcBef>
              <a:buFont typeface="Arial"/>
              <a:buChar char="–"/>
              <a:tabLst>
                <a:tab pos="756285" algn="l"/>
                <a:tab pos="756920" algn="l"/>
              </a:tabLst>
            </a:pPr>
            <a:r>
              <a:rPr lang="en-GB" sz="2200" dirty="0">
                <a:latin typeface="Trebuchet MS"/>
                <a:cs typeface="Trebuchet MS"/>
              </a:rPr>
              <a:t>oral examinations after 6 months at the latest.
</a:t>
            </a:r>
            <a:r>
              <a:rPr sz="2200" dirty="0">
                <a:latin typeface="Trebuchet MS"/>
                <a:cs typeface="Trebuchet MS"/>
              </a:rPr>
              <a:t>Details:</a:t>
            </a:r>
            <a:r>
              <a:rPr sz="2200" spc="-40" dirty="0">
                <a:latin typeface="Trebuchet MS"/>
                <a:cs typeface="Trebuchet MS"/>
              </a:rPr>
              <a:t> </a:t>
            </a:r>
            <a:r>
              <a:rPr lang="en-GB" sz="2200" dirty="0">
                <a:latin typeface="Trebuchet MS"/>
                <a:cs typeface="Trebuchet MS"/>
              </a:rPr>
              <a:t>check the examination regulations</a:t>
            </a:r>
            <a:endParaRPr sz="2200" dirty="0">
              <a:latin typeface="Trebuchet MS"/>
              <a:cs typeface="Trebuchet MS"/>
            </a:endParaRPr>
          </a:p>
          <a:p>
            <a:pPr marL="355600" marR="383540" indent="-343535">
              <a:lnSpc>
                <a:spcPct val="100000"/>
              </a:lnSpc>
              <a:spcBef>
                <a:spcPts val="565"/>
              </a:spcBef>
              <a:buFont typeface="Arial"/>
              <a:buChar char="•"/>
              <a:tabLst>
                <a:tab pos="355600" algn="l"/>
                <a:tab pos="356235" algn="l"/>
              </a:tabLst>
            </a:pPr>
            <a:endParaRPr lang="en-GB" sz="2200" dirty="0">
              <a:latin typeface="Trebuchet MS"/>
              <a:cs typeface="Trebuchet MS"/>
            </a:endParaRPr>
          </a:p>
          <a:p>
            <a:pPr marL="355600" marR="383540" indent="-343535">
              <a:lnSpc>
                <a:spcPct val="100000"/>
              </a:lnSpc>
              <a:spcBef>
                <a:spcPts val="565"/>
              </a:spcBef>
              <a:buFont typeface="Arial"/>
              <a:buChar char="•"/>
              <a:tabLst>
                <a:tab pos="355600" algn="l"/>
                <a:tab pos="356235" algn="l"/>
              </a:tabLst>
            </a:pPr>
            <a:r>
              <a:rPr lang="en-GB" sz="2200" dirty="0">
                <a:latin typeface="Trebuchet MS"/>
                <a:cs typeface="Trebuchet MS"/>
              </a:rPr>
              <a:t>Registration must be made via form via e-mail to the PA or in person at the Examination Office with the usual deadlines!</a:t>
            </a:r>
            <a:endParaRPr sz="22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8</a:t>
            </a:fld>
            <a:endParaRPr spc="-25" dirty="0"/>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lang="en-GB" spc="-10" dirty="0"/>
              <a:t>Improvements</a:t>
            </a:r>
            <a:endParaRPr spc="-1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869185"/>
            <a:ext cx="8122920" cy="2249334"/>
          </a:xfrm>
          <a:prstGeom prst="rect">
            <a:avLst/>
          </a:prstGeom>
        </p:spPr>
        <p:txBody>
          <a:bodyPr vert="horz" wrap="square" lIns="0" tIns="12700" rIns="0" bIns="0" rtlCol="0">
            <a:spAutoFit/>
          </a:bodyPr>
          <a:lstStyle/>
          <a:p>
            <a:pPr marL="355600" marR="264160" indent="-343535">
              <a:lnSpc>
                <a:spcPct val="100000"/>
              </a:lnSpc>
              <a:spcBef>
                <a:spcPts val="100"/>
              </a:spcBef>
              <a:buFont typeface="Arial"/>
              <a:buChar char="•"/>
              <a:tabLst>
                <a:tab pos="355600" algn="l"/>
                <a:tab pos="356235" algn="l"/>
              </a:tabLst>
            </a:pPr>
            <a:r>
              <a:rPr lang="en-GB" sz="2200" dirty="0">
                <a:latin typeface="Trebuchet MS"/>
                <a:cs typeface="Trebuchet MS"/>
              </a:rPr>
              <a:t>You can repeat failed exams up to twice</a:t>
            </a:r>
          </a:p>
          <a:p>
            <a:pPr marL="355600" marR="264160" indent="-343535">
              <a:lnSpc>
                <a:spcPct val="100000"/>
              </a:lnSpc>
              <a:spcBef>
                <a:spcPts val="100"/>
              </a:spcBef>
              <a:buFont typeface="Arial"/>
              <a:buChar char="•"/>
              <a:tabLst>
                <a:tab pos="355600" algn="l"/>
                <a:tab pos="356235" algn="l"/>
              </a:tabLst>
            </a:pPr>
            <a:r>
              <a:rPr lang="en-GB" sz="2200" dirty="0">
                <a:latin typeface="Trebuchet MS"/>
                <a:cs typeface="Trebuchet MS"/>
              </a:rPr>
              <a:t>Free trials do not count with</a:t>
            </a:r>
            <a:endParaRPr sz="2200" dirty="0">
              <a:latin typeface="Trebuchet MS"/>
              <a:cs typeface="Trebuchet MS"/>
            </a:endParaRPr>
          </a:p>
          <a:p>
            <a:pPr marL="756285" marR="637540" lvl="1" indent="-287020">
              <a:lnSpc>
                <a:spcPct val="100000"/>
              </a:lnSpc>
              <a:spcBef>
                <a:spcPts val="480"/>
              </a:spcBef>
              <a:buFont typeface="Arial"/>
              <a:buChar char="–"/>
              <a:tabLst>
                <a:tab pos="756285" algn="l"/>
                <a:tab pos="756920" algn="l"/>
              </a:tabLst>
            </a:pPr>
            <a:r>
              <a:rPr lang="en-GB" sz="2200" dirty="0">
                <a:latin typeface="Trebuchet MS"/>
                <a:cs typeface="Trebuchet MS"/>
              </a:rPr>
              <a:t>For the third (and last) attempt, you must register with the Examination Office
The last attempt is typically oral, </a:t>
            </a:r>
          </a:p>
          <a:p>
            <a:pPr marL="756285" marR="637540" lvl="1" indent="-287020">
              <a:lnSpc>
                <a:spcPct val="100000"/>
              </a:lnSpc>
              <a:spcBef>
                <a:spcPts val="480"/>
              </a:spcBef>
              <a:buFont typeface="Arial"/>
              <a:buChar char="–"/>
              <a:tabLst>
                <a:tab pos="756285" algn="l"/>
                <a:tab pos="756920" algn="l"/>
              </a:tabLst>
            </a:pPr>
            <a:r>
              <a:rPr lang="en-GB" sz="2200" dirty="0">
                <a:latin typeface="Trebuchet MS"/>
                <a:cs typeface="Trebuchet MS"/>
              </a:rPr>
              <a:t>unless you really want to repeat an exam in writing</a:t>
            </a:r>
            <a:endParaRPr sz="2200" dirty="0">
              <a:latin typeface="Trebuchet MS"/>
              <a:cs typeface="Trebuchet MS"/>
            </a:endParaRPr>
          </a:p>
        </p:txBody>
      </p:sp>
      <p:sp>
        <p:nvSpPr>
          <p:cNvPr id="4" name="object 4"/>
          <p:cNvSpPr txBox="1">
            <a:spLocks noGrp="1"/>
          </p:cNvSpPr>
          <p:nvPr>
            <p:ph type="sldNum" sz="quarter" idx="7"/>
          </p:nvPr>
        </p:nvSpPr>
        <p:spPr>
          <a:prstGeom prst="rect">
            <a:avLst/>
          </a:prstGeom>
        </p:spPr>
        <p:txBody>
          <a:bodyPr vert="horz" wrap="square" lIns="0" tIns="3175" rIns="0" bIns="0" rtlCol="0">
            <a:spAutoFit/>
          </a:bodyPr>
          <a:lstStyle/>
          <a:p>
            <a:pPr marL="38100">
              <a:lnSpc>
                <a:spcPct val="100000"/>
              </a:lnSpc>
              <a:spcBef>
                <a:spcPts val="25"/>
              </a:spcBef>
            </a:pPr>
            <a:fld id="{81D60167-4931-47E6-BA6A-407CBD079E47}" type="slidenum">
              <a:rPr spc="-25" dirty="0"/>
              <a:t>9</a:t>
            </a:fld>
            <a:endParaRPr spc="-25" dirty="0"/>
          </a:p>
        </p:txBody>
      </p:sp>
      <p:sp>
        <p:nvSpPr>
          <p:cNvPr id="3" name="object 3"/>
          <p:cNvSpPr txBox="1">
            <a:spLocks noGrp="1"/>
          </p:cNvSpPr>
          <p:nvPr>
            <p:ph type="title"/>
          </p:nvPr>
        </p:nvSpPr>
        <p:spPr>
          <a:xfrm>
            <a:off x="438404" y="1140333"/>
            <a:ext cx="8425815" cy="886781"/>
          </a:xfrm>
          <a:prstGeom prst="rect">
            <a:avLst/>
          </a:prstGeom>
        </p:spPr>
        <p:txBody>
          <a:bodyPr vert="horz" wrap="square" lIns="0" tIns="12065" rIns="0" bIns="0" rtlCol="0">
            <a:spAutoFit/>
          </a:bodyPr>
          <a:lstStyle/>
          <a:p>
            <a:pPr marL="12700">
              <a:lnSpc>
                <a:spcPct val="100000"/>
              </a:lnSpc>
              <a:spcBef>
                <a:spcPts val="95"/>
              </a:spcBef>
            </a:pPr>
            <a:r>
              <a:rPr lang="en-GB" dirty="0"/>
              <a:t>Repetition of exams
</a:t>
            </a:r>
            <a:endParaRPr spc="-1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TotalTime>
  <Words>853</Words>
  <Application>Microsoft Macintosh PowerPoint</Application>
  <PresentationFormat>On-screen Show (4:3)</PresentationFormat>
  <Paragraphs>97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Trebuchet MS</vt:lpstr>
      <vt:lpstr>Office Theme</vt:lpstr>
      <vt:lpstr>Information about Prüfungsämtern Examination Office Elektrotechnik</vt:lpstr>
      <vt:lpstr>Prüfungsamt Elektrotechnik</vt:lpstr>
      <vt:lpstr>Prüfungsamt, Prüfer, Prüfungsausschuss</vt:lpstr>
      <vt:lpstr>Tasks of the Examination Offices ETI</vt:lpstr>
      <vt:lpstr>Registration for written exams</vt:lpstr>
      <vt:lpstr>Registration for oral examinations
</vt:lpstr>
      <vt:lpstr>Deregistration of exams
</vt:lpstr>
      <vt:lpstr>Improvements</vt:lpstr>
      <vt:lpstr>Repetition of exams
</vt:lpstr>
      <vt:lpstr>Master-Arbeiten – Masters Thesis</vt:lpstr>
      <vt:lpstr>Communication with the examination offices
</vt:lpstr>
      <vt:lpstr>Frequently Asked Questions / Problems</vt:lpstr>
      <vt:lpstr>Frequently Asked Questions / Problems
</vt:lpstr>
      <vt:lpstr>Information and 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Informationen aus den Prüfungsämtern Elektrotechnik und Informatik</dc:title>
  <dc:subject>Corporate Design</dc:subject>
  <dc:creator>andrea</dc:creator>
  <cp:keywords>Fak I; Fak II; Fak III; Fak IV</cp:keywords>
  <cp:lastModifiedBy> </cp:lastModifiedBy>
  <cp:revision>7</cp:revision>
  <dcterms:created xsi:type="dcterms:W3CDTF">2022-10-10T21:35:43Z</dcterms:created>
  <dcterms:modified xsi:type="dcterms:W3CDTF">2022-10-10T22:33:00Z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2022-04-05T00:00:00Z</vt:filetime>
  </property>
  <property fmtid="{D5CDD505-2E9C-101B-9397-08002B2CF9AE}" pid="3" name="Creator">
    <vt:lpwstr>Microsoft® PowerPoint® 2013</vt:lpwstr>
  </property>
  <property fmtid="{D5CDD505-2E9C-101B-9397-08002B2CF9AE}" pid="4" name="LastSaved">
    <vt:filetime>2022-10-10T00:00:00Z</vt:filetime>
  </property>
  <property fmtid="{D5CDD505-2E9C-101B-9397-08002B2CF9AE}" pid="5" name="Producer">
    <vt:lpwstr>Microsoft® PowerPoint® 2013</vt:lpwstr>
  </property>
</Properties>
</file>