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65" r:id="rId2"/>
    <p:sldId id="421" r:id="rId3"/>
    <p:sldId id="576" r:id="rId4"/>
    <p:sldId id="577" r:id="rId5"/>
    <p:sldId id="564" r:id="rId6"/>
    <p:sldId id="566" r:id="rId7"/>
    <p:sldId id="578" r:id="rId8"/>
    <p:sldId id="579" r:id="rId9"/>
    <p:sldId id="599" r:id="rId10"/>
    <p:sldId id="597" r:id="rId11"/>
    <p:sldId id="585" r:id="rId12"/>
    <p:sldId id="587" r:id="rId13"/>
    <p:sldId id="596" r:id="rId14"/>
    <p:sldId id="589" r:id="rId15"/>
    <p:sldId id="591" r:id="rId16"/>
    <p:sldId id="593" r:id="rId17"/>
    <p:sldId id="5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6FCD-CE67-ED4C-9117-1BDB72A6E115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B08F-CECA-9F43-9447-01E5158E8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5AD7-EBF6-4E63-B109-103482D4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DD420-F483-4197-BC99-842C484BF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77EF-4957-497F-956E-F4CB89DD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870-58A4-4642-A089-365B5679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E730-9992-4708-84AF-C497ACF5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0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E0AC-7F37-4907-ADA0-ABE93D9F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57E20-6453-438A-B806-D7BB2ABA6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EB01-BAD8-477B-AEE0-227B3918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78F8-ADC0-4B07-AAAB-F3E154D0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4850-F5C0-4777-A789-12F463B6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6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48035-C0AC-409B-854E-640DDD95C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FF4F4-B351-41B3-A0A0-A1DA9383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7E01-6643-43D9-9030-1D2503CE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7F883-A0D1-456E-BBAC-B8AA4C9E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2529D-F175-4335-B1ED-F37AD99B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1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k IV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445" y="1700808"/>
            <a:ext cx="10369152" cy="4464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9600" y="260648"/>
            <a:ext cx="10766987" cy="1008112"/>
          </a:xfrm>
        </p:spPr>
        <p:txBody>
          <a:bodyPr anchor="ctr">
            <a:noAutofit/>
          </a:bodyPr>
          <a:lstStyle>
            <a:lvl1pPr>
              <a:buNone/>
              <a:defRPr sz="4000">
                <a:solidFill>
                  <a:srgbClr val="6C1913"/>
                </a:solidFill>
                <a:latin typeface="Bliss 2 Medium" pitchFamily="50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625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1506-B7E2-4655-BD99-9DF9605C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49AF-A2F5-49C1-A083-1AA13919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37E72-0C38-4700-9F98-813383B0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F2E6-8EB4-4F9E-8120-E121D8B6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93C2-70D1-4F04-9409-1D1EDAE7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2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D3B1-03FC-4EFD-9779-FF7EB7CA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63C2-DBC1-40E2-9096-FFB5FC02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6F7B-FCC7-4CAD-B1B4-7E1243BA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34C88-9576-4240-8473-7A33FDC9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922F-160D-45A2-ADB7-79A06815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B2A3-1CE3-49D8-9DC1-88E01008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4857-093C-47D3-BD64-CC03CE235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997E2-8D54-4C0F-8F7F-CB5CE6D20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671F-E4D1-493D-8E49-D79EC8D3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E3B9-812E-4292-B89A-492D8FE0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A4060-FF47-4BCF-BF22-A4F60852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0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B4E-683F-4D4D-8CD8-AB66A673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6E30D-AD0E-4148-A9E0-BF4537C12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1B5C2-B48C-4CD4-AC17-76275E6C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BE439-0D2A-431F-B94F-F59FAAFB5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6823-A77C-4942-91C8-2B6B45E9C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476DC-6CF6-466C-97A3-605C24C0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C482C-D4F3-47FE-9CD4-9BE56951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43D3A-CED6-42E0-A952-535C03B2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B50B-2CCB-4550-8309-69001B29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A7464-5853-4859-87B1-65C4BC57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82E0B-DDF7-4231-81B5-4336A989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D179B-2961-4EF3-B10C-D338E7F0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4C24D-5603-446C-AA72-5FEA2DA0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03E97-2D6C-4AA5-9502-7EFCC606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99697-78C7-45D1-B9B8-1090D6B9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606C-C38B-4BC3-9F2D-A5681BB0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01F-A1E9-4C19-B666-57FBC94E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9DEBC-13CC-4E2D-ADD8-D64A7965B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65C2C-54E8-4AA0-9BB2-7B510E59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E9F1B-A6BA-4A95-8C34-BE32D402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774FF-20D0-4339-AB84-50658E4A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3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DD8D-46A4-467F-B0A6-86B38FBE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3C835-6420-4BE4-855B-0D6E18C2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C748D-2FD2-4339-B4AB-1122DB73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531EE-27E0-4858-8FCB-DF01B6A7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FFF7D-787B-49D8-97BB-013A1E6C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1D869-D9F1-41AD-AAE2-BCD7C7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518E7-CCBF-4CCC-BF0E-140945CC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A8B7E-1BD6-423F-895D-B9E74F79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9BEF-AB50-4468-9652-A430AEB9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00A8-AE27-43F2-A7A9-DF63D551E3A8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4FEA-5747-4290-AED9-796C3C73E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1DBE1-4AB9-49C2-AD70-C40A35020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D00D-FFE7-4DAD-8F56-A8DC8A2DC63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99638B-24A9-4C94-94F5-2E95AEE885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29350"/>
            <a:ext cx="12192000" cy="628650"/>
          </a:xfrm>
          <a:prstGeom prst="rect">
            <a:avLst/>
          </a:prstGeom>
          <a:solidFill>
            <a:srgbClr val="6C191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feld 23">
            <a:extLst>
              <a:ext uri="{FF2B5EF4-FFF2-40B4-BE49-F238E27FC236}">
                <a16:creationId xmlns:a16="http://schemas.microsoft.com/office/drawing/2014/main" id="{85B2B4A8-6B09-4141-975D-387E49E111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1" y="6538912"/>
            <a:ext cx="98563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800" b="0">
                <a:solidFill>
                  <a:schemeClr val="bg1"/>
                </a:solidFill>
                <a:latin typeface="Bliss 2 Bold" pitchFamily="50" charset="0"/>
              </a:rPr>
              <a:t>Department of Electrical and Computer Engineering, Hölderlinstraße 3, 57076 Siegen</a:t>
            </a:r>
          </a:p>
        </p:txBody>
      </p:sp>
      <p:pic>
        <p:nvPicPr>
          <p:cNvPr id="10" name="Bild 15" descr="logo_uni_si_rgb.jpg">
            <a:extLst>
              <a:ext uri="{FF2B5EF4-FFF2-40B4-BE49-F238E27FC236}">
                <a16:creationId xmlns:a16="http://schemas.microsoft.com/office/drawing/2014/main" id="{5FD93D69-D063-4DA4-AF8B-B97EA4B6B90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71049" y="17280"/>
            <a:ext cx="2571302" cy="7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30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-de.facebook.com/fsr.eti/" TargetMode="External"/><Relationship Id="rId2" Type="http://schemas.openxmlformats.org/officeDocument/2006/relationships/hyperlink" Target="https://www.eti.uni-siegen.de/dekanat/studium/pruefungsaemter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RSELOGO">
            <a:extLst>
              <a:ext uri="{FF2B5EF4-FFF2-40B4-BE49-F238E27FC236}">
                <a16:creationId xmlns:a16="http://schemas.microsoft.com/office/drawing/2014/main" id="{F2D904D2-D441-6D42-8566-AC8E0CA5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86" y="889000"/>
            <a:ext cx="74295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6A73B6C-3EF1-3AE1-EFB3-98687DF9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2231390"/>
            <a:ext cx="1063744" cy="14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1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04167-3546-835A-8CAD-45FE3487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Electives Modules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02872-2CD7-1832-11A1-8ADCCCB8A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endParaRPr lang="de-DE" sz="2400" b="1" i="0" u="none" strike="noStrike" kern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C07637-BD80-57BC-42BB-B4CB6DCAFD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Computational Imaging</a:t>
            </a:r>
          </a:p>
          <a:p>
            <a:r>
              <a:rPr lang="en-US" dirty="0"/>
              <a:t>Synthetic Aperture Radar</a:t>
            </a:r>
          </a:p>
          <a:p>
            <a:r>
              <a:rPr lang="en-US" dirty="0"/>
              <a:t>Topics in Computational Imaging</a:t>
            </a:r>
          </a:p>
          <a:p>
            <a:r>
              <a:rPr lang="en-US" dirty="0"/>
              <a:t>Data Communication Technology II</a:t>
            </a:r>
          </a:p>
          <a:p>
            <a:r>
              <a:rPr lang="en-US" dirty="0"/>
              <a:t>Communications and Information Security I</a:t>
            </a:r>
          </a:p>
          <a:p>
            <a:r>
              <a:rPr lang="en-US" dirty="0"/>
              <a:t>Communications and Information Security II</a:t>
            </a:r>
          </a:p>
          <a:p>
            <a:r>
              <a:rPr lang="en-US" dirty="0"/>
              <a:t>Introduction to Compressive Sensing</a:t>
            </a:r>
          </a:p>
          <a:p>
            <a:r>
              <a:rPr lang="en-US" dirty="0"/>
              <a:t>Selected Elements of Compressive Sensing</a:t>
            </a:r>
          </a:p>
          <a:p>
            <a:r>
              <a:rPr lang="en-US" dirty="0"/>
              <a:t>Data Communication Networks</a:t>
            </a:r>
          </a:p>
          <a:p>
            <a:r>
              <a:rPr lang="en-US" dirty="0"/>
              <a:t>Wireless Communications and Networks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2A87E-562A-99BA-54E3-C74FD7CBE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EDT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83FA8-3AE6-5AEC-3ECE-B8F5C67E3B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Microelectronics Sensors</a:t>
            </a:r>
          </a:p>
          <a:p>
            <a:r>
              <a:rPr lang="en-US" dirty="0"/>
              <a:t>Advanced Analogue Circuits</a:t>
            </a:r>
          </a:p>
          <a:p>
            <a:r>
              <a:rPr lang="en-US" dirty="0"/>
              <a:t>Advanced Semiconductors and Microelectronics</a:t>
            </a:r>
          </a:p>
          <a:p>
            <a:r>
              <a:rPr lang="en-US" dirty="0"/>
              <a:t>Radio Frequency IC Design</a:t>
            </a:r>
          </a:p>
          <a:p>
            <a:r>
              <a:rPr lang="en-US" dirty="0"/>
              <a:t>Microelectronics</a:t>
            </a:r>
          </a:p>
          <a:p>
            <a:r>
              <a:rPr lang="en-US" dirty="0"/>
              <a:t>Microsystem Fabrication &amp; Test</a:t>
            </a:r>
          </a:p>
          <a:p>
            <a:r>
              <a:rPr lang="en-US" dirty="0"/>
              <a:t>Digital 2D/3D Image Sensors</a:t>
            </a:r>
          </a:p>
          <a:p>
            <a:r>
              <a:rPr lang="en-US" dirty="0"/>
              <a:t>Signals and Systems I</a:t>
            </a:r>
          </a:p>
          <a:p>
            <a:r>
              <a:rPr lang="en-US" dirty="0"/>
              <a:t>Signals and Systems II</a:t>
            </a:r>
          </a:p>
          <a:p>
            <a:r>
              <a:rPr lang="en-US" dirty="0"/>
              <a:t>Photonic Devices</a:t>
            </a:r>
          </a:p>
          <a:p>
            <a:r>
              <a:rPr lang="en-US" dirty="0"/>
              <a:t>Nanotechnology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7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0528D6-4074-4F8E-00D2-DECEA9B5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909996"/>
              </p:ext>
            </p:extLst>
          </p:nvPr>
        </p:nvGraphicFramePr>
        <p:xfrm>
          <a:off x="0" y="1141040"/>
          <a:ext cx="11578590" cy="5338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337">
                  <a:extLst>
                    <a:ext uri="{9D8B030D-6E8A-4147-A177-3AD203B41FA5}">
                      <a16:colId xmlns:a16="http://schemas.microsoft.com/office/drawing/2014/main" val="2899564768"/>
                    </a:ext>
                  </a:extLst>
                </a:gridCol>
                <a:gridCol w="1067873">
                  <a:extLst>
                    <a:ext uri="{9D8B030D-6E8A-4147-A177-3AD203B41FA5}">
                      <a16:colId xmlns:a16="http://schemas.microsoft.com/office/drawing/2014/main" val="1821328898"/>
                    </a:ext>
                  </a:extLst>
                </a:gridCol>
                <a:gridCol w="5597835">
                  <a:extLst>
                    <a:ext uri="{9D8B030D-6E8A-4147-A177-3AD203B41FA5}">
                      <a16:colId xmlns:a16="http://schemas.microsoft.com/office/drawing/2014/main" val="2533295004"/>
                    </a:ext>
                  </a:extLst>
                </a:gridCol>
                <a:gridCol w="995656">
                  <a:extLst>
                    <a:ext uri="{9D8B030D-6E8A-4147-A177-3AD203B41FA5}">
                      <a16:colId xmlns:a16="http://schemas.microsoft.com/office/drawing/2014/main" val="1106719394"/>
                    </a:ext>
                  </a:extLst>
                </a:gridCol>
                <a:gridCol w="816111">
                  <a:extLst>
                    <a:ext uri="{9D8B030D-6E8A-4147-A177-3AD203B41FA5}">
                      <a16:colId xmlns:a16="http://schemas.microsoft.com/office/drawing/2014/main" val="4154798082"/>
                    </a:ext>
                  </a:extLst>
                </a:gridCol>
                <a:gridCol w="801291">
                  <a:extLst>
                    <a:ext uri="{9D8B030D-6E8A-4147-A177-3AD203B41FA5}">
                      <a16:colId xmlns:a16="http://schemas.microsoft.com/office/drawing/2014/main" val="1082010181"/>
                    </a:ext>
                  </a:extLst>
                </a:gridCol>
                <a:gridCol w="706487">
                  <a:extLst>
                    <a:ext uri="{9D8B030D-6E8A-4147-A177-3AD203B41FA5}">
                      <a16:colId xmlns:a16="http://schemas.microsoft.com/office/drawing/2014/main" val="2723512576"/>
                    </a:ext>
                  </a:extLst>
                </a:gridCol>
              </a:tblGrid>
              <a:tr h="5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Semester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LP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Modul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SL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PL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LP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SWS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1816983147"/>
                  </a:ext>
                </a:extLst>
              </a:tr>
              <a:tr h="35008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4ETMA001 „Electromagnetic Field Theory“ (Part 1)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2119005437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4ETMA300 Semiconductor Electronics Design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3156881152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4ETMA302 </a:t>
                      </a:r>
                      <a:r>
                        <a:rPr lang="de-DE" sz="1600" err="1">
                          <a:effectLst/>
                        </a:rPr>
                        <a:t>Analogue</a:t>
                      </a:r>
                      <a:r>
                        <a:rPr lang="de-DE" sz="1600">
                          <a:effectLst/>
                        </a:rPr>
                        <a:t> Integrated </a:t>
                      </a:r>
                      <a:r>
                        <a:rPr lang="de-DE" sz="1600" err="1">
                          <a:effectLst/>
                        </a:rPr>
                        <a:t>Circuits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432551573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 </a:t>
                      </a:r>
                      <a:r>
                        <a:rPr lang="en-US" sz="1600"/>
                        <a:t>Specialization Electives Modules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776631769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 </a:t>
                      </a:r>
                      <a:r>
                        <a:rPr lang="en-US" sz="1600"/>
                        <a:t>General Electives Modules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3458736242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4ETMA040 Projekt- </a:t>
                      </a:r>
                      <a:r>
                        <a:rPr lang="de-DE" sz="1600" err="1">
                          <a:effectLst/>
                        </a:rPr>
                        <a:t>or</a:t>
                      </a:r>
                      <a:r>
                        <a:rPr lang="de-DE" sz="1600">
                          <a:effectLst/>
                        </a:rPr>
                        <a:t> Studienarbeit (Part 1)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1784927495"/>
                  </a:ext>
                </a:extLst>
              </a:tr>
              <a:tr h="35008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2.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4ETMA001 „Electromagnetic Field Theory“ (Part 2)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305512473"/>
                  </a:ext>
                </a:extLst>
              </a:tr>
              <a:tr h="33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4ETMA301 Semiconductor Electronics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755384926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4ETMA303 Digital IC Design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1348025837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4ETMA203 Optoelectronics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246832563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4ETMA040 Projekt- </a:t>
                      </a:r>
                      <a:r>
                        <a:rPr lang="de-DE" sz="1600" err="1">
                          <a:effectLst/>
                        </a:rPr>
                        <a:t>or</a:t>
                      </a:r>
                      <a:r>
                        <a:rPr lang="de-DE" sz="1600">
                          <a:effectLst/>
                        </a:rPr>
                        <a:t> Studienarbeit (Part 2)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1507707168"/>
                  </a:ext>
                </a:extLst>
              </a:tr>
              <a:tr h="19560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3.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4ETMA202 Lightwave Technology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947721324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4INFBA022 Embedded Systems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303425091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2 </a:t>
                      </a:r>
                      <a:r>
                        <a:rPr lang="en-US" sz="1600"/>
                        <a:t>Specialization Electives Modules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322059867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 </a:t>
                      </a:r>
                      <a:r>
                        <a:rPr lang="en-US" sz="1600"/>
                        <a:t>General Electives Modules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4193517589"/>
                  </a:ext>
                </a:extLst>
              </a:tr>
              <a:tr h="204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4.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Masterarbeit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229488612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047F0-3204-14A3-3ED3-F21310137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typical program structure - EDT</a:t>
            </a:r>
          </a:p>
        </p:txBody>
      </p:sp>
    </p:spTree>
    <p:extLst>
      <p:ext uri="{BB962C8B-B14F-4D97-AF65-F5344CB8AC3E}">
        <p14:creationId xmlns:p14="http://schemas.microsoft.com/office/powerpoint/2010/main" val="271571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0528D6-4074-4F8E-00D2-DECEA9B5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61982"/>
              </p:ext>
            </p:extLst>
          </p:nvPr>
        </p:nvGraphicFramePr>
        <p:xfrm>
          <a:off x="0" y="1141040"/>
          <a:ext cx="11578590" cy="5338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337">
                  <a:extLst>
                    <a:ext uri="{9D8B030D-6E8A-4147-A177-3AD203B41FA5}">
                      <a16:colId xmlns:a16="http://schemas.microsoft.com/office/drawing/2014/main" val="2899564768"/>
                    </a:ext>
                  </a:extLst>
                </a:gridCol>
                <a:gridCol w="1067873">
                  <a:extLst>
                    <a:ext uri="{9D8B030D-6E8A-4147-A177-3AD203B41FA5}">
                      <a16:colId xmlns:a16="http://schemas.microsoft.com/office/drawing/2014/main" val="1821328898"/>
                    </a:ext>
                  </a:extLst>
                </a:gridCol>
                <a:gridCol w="5597835">
                  <a:extLst>
                    <a:ext uri="{9D8B030D-6E8A-4147-A177-3AD203B41FA5}">
                      <a16:colId xmlns:a16="http://schemas.microsoft.com/office/drawing/2014/main" val="2533295004"/>
                    </a:ext>
                  </a:extLst>
                </a:gridCol>
                <a:gridCol w="995656">
                  <a:extLst>
                    <a:ext uri="{9D8B030D-6E8A-4147-A177-3AD203B41FA5}">
                      <a16:colId xmlns:a16="http://schemas.microsoft.com/office/drawing/2014/main" val="1106719394"/>
                    </a:ext>
                  </a:extLst>
                </a:gridCol>
                <a:gridCol w="816111">
                  <a:extLst>
                    <a:ext uri="{9D8B030D-6E8A-4147-A177-3AD203B41FA5}">
                      <a16:colId xmlns:a16="http://schemas.microsoft.com/office/drawing/2014/main" val="4154798082"/>
                    </a:ext>
                  </a:extLst>
                </a:gridCol>
                <a:gridCol w="801291">
                  <a:extLst>
                    <a:ext uri="{9D8B030D-6E8A-4147-A177-3AD203B41FA5}">
                      <a16:colId xmlns:a16="http://schemas.microsoft.com/office/drawing/2014/main" val="1082010181"/>
                    </a:ext>
                  </a:extLst>
                </a:gridCol>
                <a:gridCol w="706487">
                  <a:extLst>
                    <a:ext uri="{9D8B030D-6E8A-4147-A177-3AD203B41FA5}">
                      <a16:colId xmlns:a16="http://schemas.microsoft.com/office/drawing/2014/main" val="2723512576"/>
                    </a:ext>
                  </a:extLst>
                </a:gridCol>
              </a:tblGrid>
              <a:tr h="53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Semester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LP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Modul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SL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PL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LP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bg1"/>
                          </a:solidFill>
                          <a:effectLst/>
                        </a:rPr>
                        <a:t>SWS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extLst>
                  <a:ext uri="{0D108BD9-81ED-4DB2-BD59-A6C34878D82A}">
                    <a16:rowId xmlns:a16="http://schemas.microsoft.com/office/drawing/2014/main" val="1816983147"/>
                  </a:ext>
                </a:extLst>
              </a:tr>
              <a:tr h="35008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4ETMA001 „Electromagnetic Field Theory“ (Part 1)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9005437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4ETMA200 Signals and Systems I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6881152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4ETMA202 Lightwave Technology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2551573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Specialization Electives Modules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6631769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General Electives Modules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8736242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4ETMA040 Projekt- </a:t>
                      </a:r>
                      <a:r>
                        <a:rPr lang="de-DE" sz="1600" err="1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 Studienarbeit (Part 1)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4927495"/>
                  </a:ext>
                </a:extLst>
              </a:tr>
              <a:tr h="35008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4ETMA001 „Electromagnetic Field Theory“ (Part 2)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512473"/>
                  </a:ext>
                </a:extLst>
              </a:tr>
              <a:tr h="33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4ETMA201 Signals and Systems II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5384926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4ETMA203 Optoelectronics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8025837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4ETMA206 Practical Course Communications Technology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832563"/>
                  </a:ext>
                </a:extLst>
              </a:tr>
              <a:tr h="350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4ETMA040 Projekt- </a:t>
                      </a:r>
                      <a:r>
                        <a:rPr lang="de-DE" sz="1600" err="1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 Studienarbeit (Part 2)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7707168"/>
                  </a:ext>
                </a:extLst>
              </a:tr>
              <a:tr h="19560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4ETMA204 Data Communications Technology I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7721324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4ETMA205 High Frequency Engineering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425091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Specialization Electives Modules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0-2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0-2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059867"/>
                  </a:ext>
                </a:extLst>
              </a:tr>
              <a:tr h="19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General Electives Modules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45" marR="42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0-1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0-1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3517589"/>
                  </a:ext>
                </a:extLst>
              </a:tr>
              <a:tr h="204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Masterarbeit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488612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047F0-3204-14A3-3ED3-F21310137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 typical program structure - CT</a:t>
            </a:r>
          </a:p>
        </p:txBody>
      </p:sp>
    </p:spTree>
    <p:extLst>
      <p:ext uri="{BB962C8B-B14F-4D97-AF65-F5344CB8AC3E}">
        <p14:creationId xmlns:p14="http://schemas.microsoft.com/office/powerpoint/2010/main" val="19959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AF5BD-7049-9012-A3B7-5FDFCC860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Lectures/Labs</a:t>
            </a:r>
          </a:p>
          <a:p>
            <a:pPr lvl="1"/>
            <a:r>
              <a:rPr lang="en-US" dirty="0"/>
              <a:t>Check on Unisono</a:t>
            </a:r>
          </a:p>
          <a:p>
            <a:pPr lvl="1"/>
            <a:r>
              <a:rPr lang="en-US" dirty="0"/>
              <a:t>Register for the course</a:t>
            </a:r>
          </a:p>
          <a:p>
            <a:pPr lvl="1"/>
            <a:r>
              <a:rPr lang="en-US" dirty="0"/>
              <a:t>Venue and timetable</a:t>
            </a:r>
          </a:p>
          <a:p>
            <a:endParaRPr lang="en-US" dirty="0"/>
          </a:p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Project or Student-</a:t>
            </a:r>
            <a:r>
              <a:rPr lang="en-US" dirty="0" err="1"/>
              <a:t>arbeit</a:t>
            </a:r>
            <a:r>
              <a:rPr lang="en-US" dirty="0"/>
              <a:t> - 9 LP</a:t>
            </a:r>
          </a:p>
          <a:p>
            <a:pPr lvl="1"/>
            <a:r>
              <a:rPr lang="en-US" dirty="0"/>
              <a:t>Master Thesis (</a:t>
            </a:r>
            <a:r>
              <a:rPr lang="en-US" dirty="0" err="1"/>
              <a:t>Masterarbeit</a:t>
            </a:r>
            <a:r>
              <a:rPr lang="en-US" dirty="0"/>
              <a:t>) – 30 LP</a:t>
            </a:r>
          </a:p>
          <a:p>
            <a:pPr lvl="2"/>
            <a:r>
              <a:rPr lang="en-US" dirty="0"/>
              <a:t>Chairs/Institutes of University</a:t>
            </a:r>
          </a:p>
          <a:p>
            <a:pPr lvl="2"/>
            <a:r>
              <a:rPr lang="en-US" dirty="0"/>
              <a:t>External Institutes – Fraunhofer/Leibnitz/Max Planck</a:t>
            </a:r>
          </a:p>
          <a:p>
            <a:pPr lvl="2"/>
            <a:r>
              <a:rPr lang="en-US" dirty="0"/>
              <a:t>Companies</a:t>
            </a:r>
          </a:p>
          <a:p>
            <a:pPr lvl="3"/>
            <a:r>
              <a:rPr lang="en-US" dirty="0"/>
              <a:t>Department Professor to supervise</a:t>
            </a:r>
          </a:p>
          <a:p>
            <a:endParaRPr lang="en-US" dirty="0"/>
          </a:p>
          <a:p>
            <a:pPr lvl="1"/>
            <a:r>
              <a:rPr lang="en-US" dirty="0"/>
              <a:t>Contact the concerned professor’s secretary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83BC-48CE-44F9-B0F9-97D7C1C02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to join a course</a:t>
            </a:r>
          </a:p>
        </p:txBody>
      </p:sp>
    </p:spTree>
    <p:extLst>
      <p:ext uri="{BB962C8B-B14F-4D97-AF65-F5344CB8AC3E}">
        <p14:creationId xmlns:p14="http://schemas.microsoft.com/office/powerpoint/2010/main" val="117480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07AD7-7020-43D7-D487-E10D739B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Examination Office</a:t>
            </a:r>
          </a:p>
          <a:p>
            <a:pPr lvl="1"/>
            <a:r>
              <a:rPr lang="en-US" dirty="0" err="1"/>
              <a:t>Prüfungsämter</a:t>
            </a:r>
            <a:r>
              <a:rPr lang="en-US" dirty="0"/>
              <a:t> </a:t>
            </a:r>
            <a:r>
              <a:rPr lang="en-US" dirty="0" err="1"/>
              <a:t>Elektrotechnik</a:t>
            </a:r>
            <a:r>
              <a:rPr lang="en-US" dirty="0"/>
              <a:t> &amp; </a:t>
            </a:r>
            <a:r>
              <a:rPr lang="en-US" dirty="0" err="1"/>
              <a:t>Informatik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https://www.eti.uni-siegen.de/dekanat/studium/pruefungsaemter/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Examination Regulations</a:t>
            </a:r>
          </a:p>
          <a:p>
            <a:pPr lvl="2"/>
            <a:r>
              <a:rPr lang="en-US" dirty="0"/>
              <a:t>Module Handbook</a:t>
            </a:r>
          </a:p>
          <a:p>
            <a:pPr lvl="3"/>
            <a:r>
              <a:rPr lang="en-US" dirty="0"/>
              <a:t>English and German</a:t>
            </a:r>
          </a:p>
          <a:p>
            <a:pPr lvl="3"/>
            <a:r>
              <a:rPr lang="en-US" dirty="0"/>
              <a:t>German is the legal one</a:t>
            </a:r>
          </a:p>
          <a:p>
            <a:r>
              <a:rPr lang="en-US" dirty="0"/>
              <a:t>Student council ETI</a:t>
            </a:r>
          </a:p>
          <a:p>
            <a:pPr lvl="2"/>
            <a:r>
              <a:rPr lang="en-US" dirty="0">
                <a:hlinkClick r:id="rId3"/>
              </a:rPr>
              <a:t>https://de-de.facebook.com/fsr.eti/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Elected student representative body</a:t>
            </a:r>
          </a:p>
          <a:p>
            <a:pPr lvl="2"/>
            <a:r>
              <a:rPr lang="en-US" dirty="0"/>
              <a:t>Represents student interests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F2B7-B68B-C0AB-3DAC-F1FAA913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Where to find all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4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1BEA9-D6F8-CF5F-29E7-F08AB35C8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Work/Study in groups</a:t>
            </a:r>
          </a:p>
          <a:p>
            <a:r>
              <a:rPr lang="en-US" dirty="0"/>
              <a:t>Participate actively in lectures, exercises and </a:t>
            </a:r>
            <a:r>
              <a:rPr lang="en-US" dirty="0" err="1"/>
              <a:t>practicals</a:t>
            </a:r>
            <a:endParaRPr lang="en-US" dirty="0"/>
          </a:p>
          <a:p>
            <a:r>
              <a:rPr lang="en-US" dirty="0"/>
              <a:t>“Take the bull by the horns”: don't put off difficult topics, but ...</a:t>
            </a:r>
          </a:p>
          <a:p>
            <a:pPr lvl="1"/>
            <a:r>
              <a:rPr lang="en-US" dirty="0"/>
              <a:t>If a topic is unclear the first time</a:t>
            </a:r>
          </a:p>
          <a:p>
            <a:pPr lvl="2"/>
            <a:r>
              <a:rPr lang="en-US" dirty="0"/>
              <a:t>Try again</a:t>
            </a:r>
          </a:p>
          <a:p>
            <a:pPr lvl="3"/>
            <a:r>
              <a:rPr lang="en-US" dirty="0"/>
              <a:t>And again (ask other students),</a:t>
            </a:r>
          </a:p>
          <a:p>
            <a:pPr lvl="4"/>
            <a:r>
              <a:rPr lang="en-US" dirty="0"/>
              <a:t>And again, ...</a:t>
            </a:r>
          </a:p>
          <a:p>
            <a:r>
              <a:rPr lang="en-US" dirty="0"/>
              <a:t>Independent learning</a:t>
            </a:r>
          </a:p>
          <a:p>
            <a:pPr lvl="1"/>
            <a:r>
              <a:rPr lang="en-US" dirty="0"/>
              <a:t>Very high level of personal responsibility</a:t>
            </a:r>
          </a:p>
          <a:p>
            <a:r>
              <a:rPr lang="en-US" dirty="0"/>
              <a:t>Ask questions</a:t>
            </a:r>
          </a:p>
          <a:p>
            <a:pPr lvl="1"/>
            <a:r>
              <a:rPr lang="en-US" dirty="0"/>
              <a:t>Senior students</a:t>
            </a:r>
          </a:p>
          <a:p>
            <a:pPr lvl="1"/>
            <a:r>
              <a:rPr lang="en-US" dirty="0"/>
              <a:t>Tutors in tutorials and practical courses</a:t>
            </a:r>
          </a:p>
          <a:p>
            <a:pPr lvl="1"/>
            <a:r>
              <a:rPr lang="en-US" dirty="0"/>
              <a:t>Secretaries of the professors, professors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EB38E-1689-D562-DB44-42B6C3E18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How to survive / excel</a:t>
            </a:r>
          </a:p>
        </p:txBody>
      </p:sp>
    </p:spTree>
    <p:extLst>
      <p:ext uri="{BB962C8B-B14F-4D97-AF65-F5344CB8AC3E}">
        <p14:creationId xmlns:p14="http://schemas.microsoft.com/office/powerpoint/2010/main" val="178788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1CD11-2EEF-4C5B-0823-7CB23739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Indispensable information in </a:t>
            </a:r>
          </a:p>
          <a:p>
            <a:pPr lvl="1"/>
            <a:r>
              <a:rPr lang="en-US" dirty="0"/>
              <a:t>UNISONO (registration for courses, exams, etc.)</a:t>
            </a:r>
          </a:p>
          <a:p>
            <a:pPr lvl="1"/>
            <a:r>
              <a:rPr lang="en-US" dirty="0"/>
              <a:t>Moodle (access to course materials)</a:t>
            </a:r>
          </a:p>
          <a:p>
            <a:pPr lvl="1"/>
            <a:r>
              <a:rPr lang="en-US" dirty="0"/>
              <a:t>ZIMT website and helpdesk</a:t>
            </a:r>
          </a:p>
          <a:p>
            <a:endParaRPr lang="en-US" dirty="0"/>
          </a:p>
          <a:p>
            <a:r>
              <a:rPr lang="en-US" dirty="0"/>
              <a:t>Software available for students (ZIMT)</a:t>
            </a:r>
          </a:p>
          <a:p>
            <a:pPr lvl="1"/>
            <a:r>
              <a:rPr lang="en-US" dirty="0"/>
              <a:t>Windows and Office, MATLAB, Antivirus, ...</a:t>
            </a:r>
          </a:p>
          <a:p>
            <a:endParaRPr lang="en-US" dirty="0"/>
          </a:p>
          <a:p>
            <a:r>
              <a:rPr lang="en-US" dirty="0"/>
              <a:t>Participate in student initiatives</a:t>
            </a:r>
          </a:p>
          <a:p>
            <a:pPr lvl="1"/>
            <a:r>
              <a:rPr lang="en-US" dirty="0"/>
              <a:t>E-Lab (in the departmental building between </a:t>
            </a:r>
            <a:r>
              <a:rPr lang="en-US" dirty="0" err="1"/>
              <a:t>Hölderlin</a:t>
            </a:r>
            <a:r>
              <a:rPr lang="en-US" dirty="0"/>
              <a:t> A and E)</a:t>
            </a:r>
          </a:p>
          <a:p>
            <a:pPr lvl="1"/>
            <a:r>
              <a:rPr lang="en-US" dirty="0"/>
              <a:t>Sports</a:t>
            </a:r>
          </a:p>
          <a:p>
            <a:pPr lvl="2"/>
            <a:r>
              <a:rPr lang="en-US" dirty="0"/>
              <a:t>Cricket</a:t>
            </a:r>
          </a:p>
          <a:p>
            <a:pPr lvl="1"/>
            <a:r>
              <a:rPr lang="en-US" dirty="0"/>
              <a:t>And many 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C3652-4626-DD56-E646-504E2D35CF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2810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5CD37A-91CA-7045-B30B-598CE3A4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All the best ….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Contacts</a:t>
            </a:r>
          </a:p>
          <a:p>
            <a:pPr lvl="1"/>
            <a:r>
              <a:rPr lang="en-US" dirty="0"/>
              <a:t>Univ.-Prof. Dr. Bhaskar Choubey</a:t>
            </a:r>
          </a:p>
          <a:p>
            <a:pPr lvl="3"/>
            <a:r>
              <a:rPr lang="en-US" dirty="0" err="1"/>
              <a:t>Departmentsprecher</a:t>
            </a:r>
            <a:endParaRPr lang="en-US" dirty="0"/>
          </a:p>
          <a:p>
            <a:pPr lvl="3"/>
            <a:r>
              <a:rPr lang="en-US" dirty="0"/>
              <a:t>Secretary : Frau Veronika Ramm</a:t>
            </a:r>
          </a:p>
          <a:p>
            <a:pPr lvl="2"/>
            <a:r>
              <a:rPr lang="en-US" dirty="0"/>
              <a:t>Department secretary : Frau Ellen Stein</a:t>
            </a:r>
          </a:p>
          <a:p>
            <a:pPr lvl="1"/>
            <a:r>
              <a:rPr lang="en-US" dirty="0"/>
              <a:t>Univ.-Prof. Dr. Elmar </a:t>
            </a:r>
            <a:r>
              <a:rPr lang="en-US" dirty="0" err="1"/>
              <a:t>Griese</a:t>
            </a:r>
            <a:endParaRPr lang="en-US" dirty="0"/>
          </a:p>
          <a:p>
            <a:pPr lvl="3"/>
            <a:r>
              <a:rPr lang="en-US" dirty="0"/>
              <a:t>Chair of Examinations committee</a:t>
            </a:r>
          </a:p>
          <a:p>
            <a:pPr lvl="2"/>
            <a:r>
              <a:rPr lang="en-US" dirty="0"/>
              <a:t>Frau Claudia Reich</a:t>
            </a:r>
          </a:p>
          <a:p>
            <a:pPr lvl="3"/>
            <a:r>
              <a:rPr lang="en-US" dirty="0"/>
              <a:t>Secretary of the Examinations committee</a:t>
            </a:r>
          </a:p>
          <a:p>
            <a:pPr lvl="1"/>
            <a:r>
              <a:rPr lang="en-US" dirty="0"/>
              <a:t>Frau </a:t>
            </a:r>
            <a:r>
              <a:rPr lang="en-US" dirty="0" err="1"/>
              <a:t>Faria</a:t>
            </a:r>
            <a:r>
              <a:rPr lang="en-US" dirty="0"/>
              <a:t> Afzal</a:t>
            </a:r>
          </a:p>
          <a:p>
            <a:pPr lvl="3"/>
            <a:r>
              <a:rPr lang="en-US" dirty="0"/>
              <a:t>International Student Advisor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692A2-324D-7A49-BC7E-92C9E7746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Question ??</a:t>
            </a:r>
          </a:p>
        </p:txBody>
      </p:sp>
    </p:spTree>
    <p:extLst>
      <p:ext uri="{BB962C8B-B14F-4D97-AF65-F5344CB8AC3E}">
        <p14:creationId xmlns:p14="http://schemas.microsoft.com/office/powerpoint/2010/main" val="355125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4D4D2-CBE7-47F4-815B-351A76FA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 </a:t>
            </a:r>
            <a:r>
              <a:rPr lang="de-DE" dirty="0"/>
              <a:t>(Rules 7.10.2022)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ED403C-1840-476B-9542-6B866BE6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no access restrictions to rooms of the university.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Our suggestion</a:t>
            </a:r>
          </a:p>
          <a:p>
            <a:pPr lvl="1"/>
            <a:r>
              <a:rPr lang="en-GB" dirty="0"/>
              <a:t>Be responsible, but also tolerant.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6A9EE9-AA32-4ECD-ACC9-19BCAA095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3127" r="32233" b="6954"/>
          <a:stretch/>
        </p:blipFill>
        <p:spPr>
          <a:xfrm rot="5400000">
            <a:off x="8404045" y="3217532"/>
            <a:ext cx="2592288" cy="18445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802DC24-706E-44BA-AD23-4A809844107C}"/>
              </a:ext>
            </a:extLst>
          </p:cNvPr>
          <p:cNvSpPr txBox="1"/>
          <p:nvPr/>
        </p:nvSpPr>
        <p:spPr>
          <a:xfrm>
            <a:off x="1567706" y="2570128"/>
            <a:ext cx="6480720" cy="156966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The university management appeals to always wear a (FFP2) mask indoors, except at fixed seats that guarantee a distance of at least 1.5 meters from other persons.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568377-18BD-4D3B-AF8E-23952417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Science and Technology</a:t>
            </a:r>
          </a:p>
          <a:p>
            <a:pPr lvl="1"/>
            <a:r>
              <a:rPr lang="en-US"/>
              <a:t>6000 Students with about 100 Professors</a:t>
            </a:r>
          </a:p>
          <a:p>
            <a:r>
              <a:rPr lang="en-US"/>
              <a:t>6 Departments</a:t>
            </a:r>
          </a:p>
          <a:p>
            <a:pPr lvl="1"/>
            <a:r>
              <a:rPr lang="en-US"/>
              <a:t>Civil Engineering</a:t>
            </a:r>
          </a:p>
          <a:p>
            <a:pPr lvl="1"/>
            <a:r>
              <a:rPr lang="en-US"/>
              <a:t>Chemistry – Biology</a:t>
            </a:r>
          </a:p>
          <a:p>
            <a:pPr lvl="1"/>
            <a:r>
              <a:rPr lang="en-US"/>
              <a:t>Electrical und Information Engineering</a:t>
            </a:r>
          </a:p>
          <a:p>
            <a:pPr lvl="1"/>
            <a:r>
              <a:rPr lang="en-US"/>
              <a:t>Mechanical Engineering</a:t>
            </a:r>
          </a:p>
          <a:p>
            <a:pPr lvl="1"/>
            <a:r>
              <a:rPr lang="en-US"/>
              <a:t>Mathematics</a:t>
            </a:r>
          </a:p>
          <a:p>
            <a:pPr lvl="1"/>
            <a:r>
              <a:rPr lang="en-US"/>
              <a:t>Department Physics</a:t>
            </a:r>
          </a:p>
          <a:p>
            <a:endParaRPr lang="en-GB"/>
          </a:p>
          <a:p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1225-D926-4C7C-BF37-C34C97BF4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0648"/>
            <a:ext cx="10766987" cy="1239906"/>
          </a:xfrm>
        </p:spPr>
        <p:txBody>
          <a:bodyPr/>
          <a:lstStyle/>
          <a:p>
            <a:r>
              <a:rPr lang="en-GB"/>
              <a:t>Siegen Faculty IV</a:t>
            </a:r>
          </a:p>
        </p:txBody>
      </p:sp>
    </p:spTree>
    <p:extLst>
      <p:ext uri="{BB962C8B-B14F-4D97-AF65-F5344CB8AC3E}">
        <p14:creationId xmlns:p14="http://schemas.microsoft.com/office/powerpoint/2010/main" val="39979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568377-18BD-4D3B-AF8E-23952417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Bachelor- und Master Studies in</a:t>
            </a:r>
          </a:p>
          <a:p>
            <a:pPr lvl="1"/>
            <a:r>
              <a:rPr lang="en-GB"/>
              <a:t>Electrical Engineering</a:t>
            </a:r>
          </a:p>
          <a:p>
            <a:pPr lvl="1"/>
            <a:r>
              <a:rPr lang="en-GB"/>
              <a:t>Computer Science  </a:t>
            </a:r>
          </a:p>
          <a:p>
            <a:pPr lvl="1"/>
            <a:r>
              <a:rPr lang="en-GB" err="1"/>
              <a:t>Mechatronik</a:t>
            </a:r>
            <a:r>
              <a:rPr lang="en-GB"/>
              <a:t> (only in Master)</a:t>
            </a:r>
          </a:p>
          <a:p>
            <a:r>
              <a:rPr lang="en-GB"/>
              <a:t>Our Approximate Numbers (Winter Semester 2022)</a:t>
            </a:r>
          </a:p>
          <a:p>
            <a:pPr lvl="1" defTabSz="858838">
              <a:spcBef>
                <a:spcPct val="50000"/>
              </a:spcBef>
              <a:tabLst>
                <a:tab pos="4848225" algn="l"/>
              </a:tabLst>
              <a:defRPr/>
            </a:pPr>
            <a:r>
              <a:rPr lang="de-DE"/>
              <a:t>1465</a:t>
            </a:r>
            <a:r>
              <a:rPr lang="en-GB"/>
              <a:t> Students </a:t>
            </a:r>
            <a:r>
              <a:rPr lang="en-GB" sz="2000">
                <a:solidFill>
                  <a:srgbClr val="FF0000"/>
                </a:solidFill>
              </a:rPr>
              <a:t>(</a:t>
            </a:r>
            <a:r>
              <a:rPr lang="de-DE" sz="2000" b="1">
                <a:solidFill>
                  <a:srgbClr val="FF0000"/>
                </a:solidFill>
                <a:latin typeface="Calibri" charset="0"/>
              </a:rPr>
              <a:t>225 Ba Elektrotechnik,  517 Ba Informatik, 95 Ma Elektrotechnik, 177 Ma Informatik, 275 Ma </a:t>
            </a:r>
            <a:r>
              <a:rPr lang="de-DE" sz="2000" b="1" err="1">
                <a:solidFill>
                  <a:srgbClr val="FF0000"/>
                </a:solidFill>
                <a:latin typeface="Calibri" charset="0"/>
              </a:rPr>
              <a:t>Mechatronics</a:t>
            </a:r>
            <a:r>
              <a:rPr lang="de-DE" sz="2000" b="1">
                <a:solidFill>
                  <a:srgbClr val="FF0000"/>
                </a:solidFill>
                <a:latin typeface="Calibri" charset="0"/>
              </a:rPr>
              <a:t> )</a:t>
            </a:r>
          </a:p>
          <a:p>
            <a:pPr lvl="1" defTabSz="858838">
              <a:spcBef>
                <a:spcPct val="50000"/>
              </a:spcBef>
              <a:tabLst>
                <a:tab pos="4848225" algn="l"/>
              </a:tabLst>
              <a:defRPr/>
            </a:pPr>
            <a:r>
              <a:rPr lang="en-GB"/>
              <a:t>22 Professors</a:t>
            </a:r>
          </a:p>
          <a:p>
            <a:pPr lvl="1"/>
            <a:r>
              <a:rPr lang="en-GB"/>
              <a:t>About 110 Scientific staff</a:t>
            </a:r>
          </a:p>
          <a:p>
            <a:pPr lvl="1"/>
            <a:r>
              <a:rPr lang="en-GB"/>
              <a:t>About 50 Technical and administrative staff</a:t>
            </a:r>
          </a:p>
          <a:p>
            <a:endParaRPr lang="en-GB"/>
          </a:p>
          <a:p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1225-D926-4C7C-BF37-C34C97BF4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0648"/>
            <a:ext cx="10766987" cy="1239906"/>
          </a:xfrm>
        </p:spPr>
        <p:txBody>
          <a:bodyPr/>
          <a:lstStyle/>
          <a:p>
            <a:r>
              <a:rPr lang="en-GB"/>
              <a:t>Electrical and Information Engineering</a:t>
            </a:r>
          </a:p>
        </p:txBody>
      </p:sp>
    </p:spTree>
    <p:extLst>
      <p:ext uri="{BB962C8B-B14F-4D97-AF65-F5344CB8AC3E}">
        <p14:creationId xmlns:p14="http://schemas.microsoft.com/office/powerpoint/2010/main" val="19546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568377-18BD-4D3B-AF8E-23952417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Our research strengths</a:t>
            </a:r>
          </a:p>
          <a:p>
            <a:pPr lvl="1"/>
            <a:r>
              <a:rPr lang="en-GB"/>
              <a:t>Electrical and Electronics Engineering</a:t>
            </a:r>
          </a:p>
          <a:p>
            <a:pPr lvl="2"/>
            <a:r>
              <a:rPr lang="en-GB"/>
              <a:t>Micro and Nano Electronics</a:t>
            </a:r>
          </a:p>
          <a:p>
            <a:pPr lvl="2"/>
            <a:r>
              <a:rPr lang="en-GB"/>
              <a:t>Communication Systems</a:t>
            </a:r>
          </a:p>
          <a:p>
            <a:pPr lvl="2"/>
            <a:r>
              <a:rPr lang="en-GB"/>
              <a:t>Sensors</a:t>
            </a:r>
          </a:p>
          <a:p>
            <a:pPr lvl="2"/>
            <a:r>
              <a:rPr lang="en-GB"/>
              <a:t>Optoelectronics</a:t>
            </a:r>
          </a:p>
          <a:p>
            <a:pPr lvl="2"/>
            <a:r>
              <a:rPr lang="en-GB"/>
              <a:t>Measurement Technology and Control </a:t>
            </a:r>
          </a:p>
          <a:p>
            <a:pPr lvl="1"/>
            <a:endParaRPr lang="en-GB"/>
          </a:p>
          <a:p>
            <a:pPr lvl="1"/>
            <a:r>
              <a:rPr lang="en-GB"/>
              <a:t>Computer Sciences</a:t>
            </a:r>
          </a:p>
          <a:p>
            <a:pPr lvl="2"/>
            <a:r>
              <a:rPr lang="en-GB"/>
              <a:t>Embedded systems</a:t>
            </a:r>
          </a:p>
          <a:p>
            <a:pPr lvl="2"/>
            <a:r>
              <a:rPr lang="en-GB"/>
              <a:t>Visual Computing</a:t>
            </a:r>
          </a:p>
          <a:p>
            <a:pPr lvl="2"/>
            <a:r>
              <a:rPr lang="en-GB"/>
              <a:t>Machine Learning</a:t>
            </a:r>
          </a:p>
          <a:p>
            <a:endParaRPr lang="en-GB"/>
          </a:p>
          <a:p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1225-D926-4C7C-BF37-C34C97BF4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0648"/>
            <a:ext cx="10766987" cy="1239906"/>
          </a:xfrm>
        </p:spPr>
        <p:txBody>
          <a:bodyPr/>
          <a:lstStyle/>
          <a:p>
            <a:r>
              <a:rPr lang="en-GB"/>
              <a:t>Electrical and Information Engineering</a:t>
            </a:r>
          </a:p>
        </p:txBody>
      </p:sp>
    </p:spTree>
    <p:extLst>
      <p:ext uri="{BB962C8B-B14F-4D97-AF65-F5344CB8AC3E}">
        <p14:creationId xmlns:p14="http://schemas.microsoft.com/office/powerpoint/2010/main" val="38973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64BF3-3271-0A4C-9DAB-0F432C38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Electronics Design and Technology (EDT)</a:t>
            </a:r>
          </a:p>
          <a:p>
            <a:pPr lvl="1"/>
            <a:r>
              <a:rPr lang="en-US"/>
              <a:t>Microelectronics, Analogue and digital VLSI Design and Optoelectronics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Communication Technology (CT)</a:t>
            </a:r>
          </a:p>
          <a:p>
            <a:pPr lvl="1"/>
            <a:r>
              <a:rPr lang="en-US"/>
              <a:t>Electrical communication, signal processing and optoelectronics</a:t>
            </a:r>
          </a:p>
          <a:p>
            <a:pPr lvl="1"/>
            <a:endParaRPr lang="en-US"/>
          </a:p>
          <a:p>
            <a:r>
              <a:rPr lang="en-US"/>
              <a:t>Mechatronics</a:t>
            </a:r>
          </a:p>
          <a:p>
            <a:pPr lvl="1"/>
            <a:r>
              <a:rPr lang="en-US"/>
              <a:t>Jointly with Mechanical Engineering</a:t>
            </a:r>
          </a:p>
          <a:p>
            <a:endParaRPr lang="en-US"/>
          </a:p>
          <a:p>
            <a:r>
              <a:rPr lang="en-US"/>
              <a:t>German Language Masters </a:t>
            </a:r>
          </a:p>
          <a:p>
            <a:pPr lvl="1"/>
            <a:r>
              <a:rPr lang="en-US"/>
              <a:t>Automation and Control Systems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36E0-67EF-3F4D-987F-851DC34DB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Electrical Engineering Int’l Masters</a:t>
            </a:r>
          </a:p>
        </p:txBody>
      </p:sp>
    </p:spTree>
    <p:extLst>
      <p:ext uri="{BB962C8B-B14F-4D97-AF65-F5344CB8AC3E}">
        <p14:creationId xmlns:p14="http://schemas.microsoft.com/office/powerpoint/2010/main" val="278780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64BF3-3271-0A4C-9DAB-0F432C38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EU, </a:t>
            </a:r>
          </a:p>
          <a:p>
            <a:pPr lvl="1"/>
            <a:r>
              <a:rPr lang="en-US" dirty="0"/>
              <a:t>study efforts are evaluated by</a:t>
            </a:r>
          </a:p>
          <a:p>
            <a:pPr lvl="2"/>
            <a:r>
              <a:rPr lang="en-US" dirty="0"/>
              <a:t>ECTS (European Credit Transfer System) points</a:t>
            </a:r>
          </a:p>
          <a:p>
            <a:pPr lvl="1"/>
            <a:r>
              <a:rPr lang="en-US" dirty="0"/>
              <a:t>1 ECTS = 30 hours of work</a:t>
            </a:r>
          </a:p>
          <a:p>
            <a:pPr lvl="1"/>
            <a:r>
              <a:rPr lang="en-US" dirty="0"/>
              <a:t>1 semester = 30 ECTS = 900 hours of work</a:t>
            </a:r>
          </a:p>
          <a:p>
            <a:pPr lvl="1"/>
            <a:r>
              <a:rPr lang="en-US" dirty="0"/>
              <a:t>We use the term LP (</a:t>
            </a:r>
            <a:r>
              <a:rPr lang="en-US" dirty="0" err="1"/>
              <a:t>Leistungspunkte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Master's program</a:t>
            </a:r>
          </a:p>
          <a:p>
            <a:pPr lvl="1"/>
            <a:r>
              <a:rPr lang="en-US" dirty="0"/>
              <a:t>Graduation usually after 4 semesters (120 ECTS)</a:t>
            </a:r>
          </a:p>
          <a:p>
            <a:pPr lvl="1"/>
            <a:r>
              <a:rPr lang="en-US" dirty="0"/>
              <a:t>Much freedom in the choice of courses</a:t>
            </a:r>
          </a:p>
          <a:p>
            <a:pPr lvl="1"/>
            <a:r>
              <a:rPr lang="en-US" dirty="0"/>
              <a:t>Taught courses are 6 or 9 Credit points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36E0-67EF-3F4D-987F-851DC34DB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Study structure</a:t>
            </a:r>
          </a:p>
        </p:txBody>
      </p:sp>
    </p:spTree>
    <p:extLst>
      <p:ext uri="{BB962C8B-B14F-4D97-AF65-F5344CB8AC3E}">
        <p14:creationId xmlns:p14="http://schemas.microsoft.com/office/powerpoint/2010/main" val="328167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01B00-35E9-DA4F-C9DB-87C38DA22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51 LP </a:t>
            </a:r>
          </a:p>
          <a:p>
            <a:pPr lvl="1"/>
            <a:r>
              <a:rPr lang="en-US" dirty="0"/>
              <a:t>8 compulsory modules</a:t>
            </a:r>
          </a:p>
          <a:p>
            <a:r>
              <a:rPr lang="en-US" dirty="0"/>
              <a:t>18 LP</a:t>
            </a:r>
          </a:p>
          <a:p>
            <a:pPr lvl="1"/>
            <a:r>
              <a:rPr lang="en-US" dirty="0"/>
              <a:t>3 Elective modules </a:t>
            </a:r>
          </a:p>
          <a:p>
            <a:pPr lvl="2"/>
            <a:r>
              <a:rPr lang="en-US" dirty="0"/>
              <a:t>from the program of your subject</a:t>
            </a:r>
          </a:p>
          <a:p>
            <a:pPr lvl="2"/>
            <a:r>
              <a:rPr lang="en-US" dirty="0"/>
              <a:t>Or 2 from your subject and 1 from Computer Science</a:t>
            </a:r>
          </a:p>
          <a:p>
            <a:r>
              <a:rPr lang="en-US" dirty="0"/>
              <a:t>12 LP</a:t>
            </a:r>
          </a:p>
          <a:p>
            <a:pPr lvl="1"/>
            <a:r>
              <a:rPr lang="en-US" dirty="0"/>
              <a:t>2 General Elective Modules </a:t>
            </a:r>
          </a:p>
          <a:p>
            <a:pPr lvl="2"/>
            <a:r>
              <a:rPr lang="en-US" dirty="0"/>
              <a:t>from any course in Fak IV, out of your modules</a:t>
            </a:r>
          </a:p>
          <a:p>
            <a:r>
              <a:rPr lang="en-US" dirty="0"/>
              <a:t>9 LP </a:t>
            </a:r>
          </a:p>
          <a:p>
            <a:pPr lvl="1"/>
            <a:r>
              <a:rPr lang="en-US" dirty="0" err="1"/>
              <a:t>Studienarbeit</a:t>
            </a:r>
            <a:r>
              <a:rPr lang="en-US" dirty="0"/>
              <a:t> or </a:t>
            </a:r>
            <a:r>
              <a:rPr lang="en-US" dirty="0" err="1"/>
              <a:t>Projektarbeit</a:t>
            </a:r>
            <a:endParaRPr lang="en-US" dirty="0"/>
          </a:p>
          <a:p>
            <a:pPr lvl="2"/>
            <a:r>
              <a:rPr lang="en-US" dirty="0"/>
              <a:t>Mini-project</a:t>
            </a:r>
          </a:p>
          <a:p>
            <a:r>
              <a:rPr lang="en-US" dirty="0"/>
              <a:t>30 LP</a:t>
            </a:r>
          </a:p>
          <a:p>
            <a:pPr lvl="1"/>
            <a:r>
              <a:rPr lang="en-US" dirty="0"/>
              <a:t>Masters 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018ED-95AD-EAC2-CCD7-A87ACF258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Program Structure – 120 LP</a:t>
            </a:r>
          </a:p>
        </p:txBody>
      </p:sp>
    </p:spTree>
    <p:extLst>
      <p:ext uri="{BB962C8B-B14F-4D97-AF65-F5344CB8AC3E}">
        <p14:creationId xmlns:p14="http://schemas.microsoft.com/office/powerpoint/2010/main" val="14927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04167-3546-835A-8CAD-45FE3487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Compulsory Modules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02872-2CD7-1832-11A1-8ADCCCB8A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87" y="1681163"/>
            <a:ext cx="5599289" cy="823912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endParaRPr lang="de-DE" sz="2400" b="1" i="0" u="none" strike="noStrike" kern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C07637-BD80-57BC-42BB-B4CB6DCAF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956" y="2505075"/>
            <a:ext cx="6242754" cy="36845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Electromagnetic Field Theory, (4ETMA001; 9 LP)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Signals and Systems I, (4ETMA200;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Signals and Systems II (4ETMA201;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Lightwave Technology (4ETMA202;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Optoelectronics (4ETMA203;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Communications Technology I (4ETMA204; 6 LP)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Frequency Engineering  (4ETMA205;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Practical Course Communications Technology (4ETMA206; 6 LP)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2A87E-562A-99BA-54E3-C74FD7CBE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2710" y="1681163"/>
            <a:ext cx="4762678" cy="823912"/>
          </a:xfrm>
        </p:spPr>
        <p:txBody>
          <a:bodyPr/>
          <a:lstStyle/>
          <a:p>
            <a:r>
              <a:rPr lang="en-US" dirty="0"/>
              <a:t>EDT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83FA8-3AE6-5AEC-3ECE-B8F5C67E3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2710" y="2505075"/>
            <a:ext cx="5599289" cy="36845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Electromagnetic Field Theory, (4ETMA001; 9 LP)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Semiconductor Electronics Design	 (4ETMA300; 6 LP)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Semiconductor Electronics (4ETMA301;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Analogue Integrated Circuits (4ETMA302; 6 LP)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IC Design (4ETMA303;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Embedded Systems (4INFBA022;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Lightwave Technology (4ETMA202; 6 LP),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Optoelectronics (4ETMA203; 6 LP),</a:t>
            </a:r>
          </a:p>
        </p:txBody>
      </p:sp>
    </p:spTree>
    <p:extLst>
      <p:ext uri="{BB962C8B-B14F-4D97-AF65-F5344CB8AC3E}">
        <p14:creationId xmlns:p14="http://schemas.microsoft.com/office/powerpoint/2010/main" val="148444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1227</Words>
  <Application>Microsoft Macintosh PowerPoint</Application>
  <PresentationFormat>Widescreen</PresentationFormat>
  <Paragraphs>394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Bliss 2 Bold</vt:lpstr>
      <vt:lpstr>Bliss 2 Medium</vt:lpstr>
      <vt:lpstr>Calibri</vt:lpstr>
      <vt:lpstr>Calibri Light</vt:lpstr>
      <vt:lpstr>Office Theme</vt:lpstr>
      <vt:lpstr>PowerPoint Presentation</vt:lpstr>
      <vt:lpstr>Corona (Rules 7.10.2022)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Compulsory Modules</vt:lpstr>
      <vt:lpstr>Specialization Electives Modules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Neural Networks in Integrated Circuits</dc:title>
  <dc:creator>Choubey, Bhaskar</dc:creator>
  <cp:lastModifiedBy> </cp:lastModifiedBy>
  <cp:revision>104</cp:revision>
  <dcterms:created xsi:type="dcterms:W3CDTF">2021-02-04T09:46:01Z</dcterms:created>
  <dcterms:modified xsi:type="dcterms:W3CDTF">2022-10-11T07:29:15Z</dcterms:modified>
</cp:coreProperties>
</file>