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85" r:id="rId5"/>
    <p:sldId id="387" r:id="rId6"/>
    <p:sldId id="391" r:id="rId7"/>
    <p:sldId id="388" r:id="rId8"/>
    <p:sldId id="393" r:id="rId9"/>
    <p:sldId id="394" r:id="rId10"/>
    <p:sldId id="392" r:id="rId11"/>
    <p:sldId id="389" r:id="rId12"/>
    <p:sldId id="395" r:id="rId13"/>
    <p:sldId id="396" r:id="rId14"/>
    <p:sldId id="390" r:id="rId15"/>
    <p:sldId id="397" r:id="rId16"/>
  </p:sldIdLst>
  <p:sldSz cx="9144000" cy="6858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845">
          <p15:clr>
            <a:srgbClr val="A4A3A4"/>
          </p15:clr>
        </p15:guide>
        <p15:guide id="3" orient="horz" pos="4020">
          <p15:clr>
            <a:srgbClr val="A4A3A4"/>
          </p15:clr>
        </p15:guide>
        <p15:guide id="4" pos="249">
          <p15:clr>
            <a:srgbClr val="A4A3A4"/>
          </p15:clr>
        </p15:guide>
        <p15:guide id="5" pos="5511">
          <p15:clr>
            <a:srgbClr val="A4A3A4"/>
          </p15:clr>
        </p15:guide>
        <p15:guide id="6" pos="34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0B718"/>
    <a:srgbClr val="FF0000"/>
    <a:srgbClr val="EDF496"/>
    <a:srgbClr val="250A9A"/>
    <a:srgbClr val="0303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7226" autoAdjust="0"/>
  </p:normalViewPr>
  <p:slideViewPr>
    <p:cSldViewPr snapToObjects="1">
      <p:cViewPr varScale="1">
        <p:scale>
          <a:sx n="88" d="100"/>
          <a:sy n="88" d="100"/>
        </p:scale>
        <p:origin x="1291" y="53"/>
      </p:cViewPr>
      <p:guideLst>
        <p:guide orient="horz" pos="2160"/>
        <p:guide orient="horz" pos="845"/>
        <p:guide orient="horz" pos="4020"/>
        <p:guide pos="249"/>
        <p:guide pos="5511"/>
        <p:guide pos="3424"/>
      </p:guideLst>
    </p:cSldViewPr>
  </p:slideViewPr>
  <p:outlineViewPr>
    <p:cViewPr>
      <p:scale>
        <a:sx n="33" d="100"/>
        <a:sy n="33" d="100"/>
      </p:scale>
      <p:origin x="12" y="150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5" d="100"/>
          <a:sy n="85" d="100"/>
        </p:scale>
        <p:origin x="-383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988802-853B-4A6F-8535-6191CA6FC175}" type="datetimeFigureOut">
              <a:rPr lang="de-DE" altLang="en-US"/>
              <a:pPr>
                <a:defRPr/>
              </a:pPr>
              <a:t>28.04.2017</a:t>
            </a:fld>
            <a:endParaRPr lang="de-DE" alt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75A463-D49D-4640-B347-BE2997B1F30D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300104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64A6D9-2E4C-4ADA-96A8-8B5F7E74B69C}" type="datetimeFigureOut">
              <a:rPr lang="de-DE" altLang="en-US"/>
              <a:pPr>
                <a:defRPr/>
              </a:pPr>
              <a:t>28.04.2017</a:t>
            </a:fld>
            <a:endParaRPr lang="de-DE" alt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altLang="en-US" noProof="0" smtClean="0"/>
              <a:t>Textmasterformate durch Klicken bearbeiten</a:t>
            </a:r>
          </a:p>
          <a:p>
            <a:pPr lvl="1"/>
            <a:r>
              <a:rPr lang="de-DE" altLang="en-US" noProof="0" smtClean="0"/>
              <a:t>Zweite Ebene</a:t>
            </a:r>
          </a:p>
          <a:p>
            <a:pPr lvl="2"/>
            <a:r>
              <a:rPr lang="de-DE" altLang="en-US" noProof="0" smtClean="0"/>
              <a:t>Dritte Ebene</a:t>
            </a:r>
          </a:p>
          <a:p>
            <a:pPr lvl="3"/>
            <a:r>
              <a:rPr lang="de-DE" altLang="en-US" noProof="0" smtClean="0"/>
              <a:t>Vierte Ebene</a:t>
            </a:r>
          </a:p>
          <a:p>
            <a:pPr lvl="4"/>
            <a:r>
              <a:rPr lang="de-DE" altLang="en-US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C59B7C9-18E5-4DCF-9DC9-DE2D40F44E80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597903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80402"/>
            <a:ext cx="7283152" cy="63408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901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pic>
        <p:nvPicPr>
          <p:cNvPr id="4" name="Picture 8" descr="logo.pdf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2957" b="11629"/>
          <a:stretch/>
        </p:blipFill>
        <p:spPr>
          <a:xfrm>
            <a:off x="8388424" y="116632"/>
            <a:ext cx="565683" cy="565107"/>
          </a:xfrm>
          <a:prstGeom prst="rect">
            <a:avLst/>
          </a:prstGeom>
        </p:spPr>
      </p:pic>
      <p:sp>
        <p:nvSpPr>
          <p:cNvPr id="5" name="Rectangle 14"/>
          <p:cNvSpPr/>
          <p:nvPr userDrawn="1"/>
        </p:nvSpPr>
        <p:spPr>
          <a:xfrm>
            <a:off x="3951573" y="6494901"/>
            <a:ext cx="52629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Calibri"/>
                <a:cs typeface="Calibri"/>
              </a:rPr>
              <a:t>More information: </a:t>
            </a:r>
            <a:r>
              <a:rPr lang="en-US" b="1" dirty="0">
                <a:solidFill>
                  <a:srgbClr val="FFFFFF"/>
                </a:solidFill>
                <a:latin typeface="Calibri"/>
                <a:cs typeface="Calibri"/>
              </a:rPr>
              <a:t>http://</a:t>
            </a:r>
            <a:r>
              <a:rPr lang="en-US" b="1" dirty="0" err="1">
                <a:solidFill>
                  <a:srgbClr val="FFFFFF"/>
                </a:solidFill>
                <a:latin typeface="Calibri"/>
                <a:cs typeface="Calibri"/>
              </a:rPr>
              <a:t>ubicomp.eti.uni-siegen.de</a:t>
            </a:r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578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0" y="765175"/>
            <a:ext cx="9144000" cy="1444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0303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1028" name="Picture 6" descr="logo_uni_siegen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" r="68469"/>
          <a:stretch>
            <a:fillRect/>
          </a:stretch>
        </p:blipFill>
        <p:spPr bwMode="auto">
          <a:xfrm>
            <a:off x="280988" y="188913"/>
            <a:ext cx="4746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Gerade Verbindung 8"/>
          <p:cNvCxnSpPr/>
          <p:nvPr/>
        </p:nvCxnSpPr>
        <p:spPr>
          <a:xfrm>
            <a:off x="0" y="765175"/>
            <a:ext cx="9144000" cy="0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thub.com/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p.net/mvc/overview/models-data" TargetMode="External"/><Relationship Id="rId2" Type="http://schemas.openxmlformats.org/officeDocument/2006/relationships/hyperlink" Target="http://www.asp.net/mvc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de.wikipedia.org/wiki/Model_View_Controller" TargetMode="External"/><Relationship Id="rId4" Type="http://schemas.openxmlformats.org/officeDocument/2006/relationships/hyperlink" Target="http://www.wxwidgets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5371"/>
            <a:ext cx="7283152" cy="69749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76886"/>
          </a:xfrm>
        </p:spPr>
        <p:txBody>
          <a:bodyPr/>
          <a:lstStyle/>
          <a:p>
            <a:pPr marL="0" indent="0" algn="ctr">
              <a:buNone/>
            </a:pPr>
            <a:r>
              <a:rPr lang="de-DE" sz="4800" dirty="0" smtClean="0"/>
              <a:t>Implementierung</a:t>
            </a:r>
          </a:p>
          <a:p>
            <a:pPr marL="0" indent="0" algn="ctr">
              <a:buNone/>
            </a:pPr>
            <a:r>
              <a:rPr lang="de-DE" sz="4800" dirty="0"/>
              <a:t>v</a:t>
            </a:r>
            <a:r>
              <a:rPr lang="de-DE" sz="4800" dirty="0" smtClean="0"/>
              <a:t>on</a:t>
            </a:r>
          </a:p>
          <a:p>
            <a:pPr marL="0" indent="0" algn="ctr">
              <a:buNone/>
            </a:pPr>
            <a:r>
              <a:rPr lang="de-DE" sz="4800" dirty="0" smtClean="0"/>
              <a:t>Anwendungssystemen</a:t>
            </a:r>
            <a:endParaRPr lang="de-DE" sz="4800" dirty="0"/>
          </a:p>
        </p:txBody>
      </p:sp>
      <p:pic>
        <p:nvPicPr>
          <p:cNvPr id="4" name="Picture 8" descr="logo.pdf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2957" b="11629"/>
          <a:stretch/>
        </p:blipFill>
        <p:spPr>
          <a:xfrm>
            <a:off x="8388424" y="116632"/>
            <a:ext cx="565683" cy="565107"/>
          </a:xfrm>
          <a:prstGeom prst="rect">
            <a:avLst/>
          </a:prstGeom>
        </p:spPr>
      </p:pic>
      <p:sp>
        <p:nvSpPr>
          <p:cNvPr id="6" name="Rectangle 14"/>
          <p:cNvSpPr/>
          <p:nvPr/>
        </p:nvSpPr>
        <p:spPr>
          <a:xfrm>
            <a:off x="3951573" y="6494901"/>
            <a:ext cx="52629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Calibri"/>
                <a:cs typeface="Calibri"/>
              </a:rPr>
              <a:t>More information: </a:t>
            </a:r>
            <a:r>
              <a:rPr lang="en-US" b="1" dirty="0">
                <a:solidFill>
                  <a:srgbClr val="FFFFFF"/>
                </a:solidFill>
                <a:latin typeface="Calibri"/>
                <a:cs typeface="Calibri"/>
              </a:rPr>
              <a:t>http://</a:t>
            </a:r>
            <a:r>
              <a:rPr lang="en-US" b="1" dirty="0" err="1">
                <a:solidFill>
                  <a:srgbClr val="FFFFFF"/>
                </a:solidFill>
                <a:latin typeface="Calibri"/>
                <a:cs typeface="Calibri"/>
              </a:rPr>
              <a:t>ubicomp.eti.uni-siegen.de</a:t>
            </a:r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16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Vorstellung Projekt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Sonstiges</a:t>
            </a:r>
          </a:p>
          <a:p>
            <a:pPr lvl="1"/>
            <a:r>
              <a:rPr lang="de-DE" dirty="0" smtClean="0"/>
              <a:t>Datenschutz -&gt; Login</a:t>
            </a:r>
          </a:p>
          <a:p>
            <a:pPr lvl="1"/>
            <a:r>
              <a:rPr lang="de-DE" dirty="0" smtClean="0"/>
              <a:t>Berechtigungen: z.B. Reinigungspersonal muss keine Patientendaten kennen, nur belegte Räume</a:t>
            </a:r>
          </a:p>
          <a:p>
            <a:pPr lvl="1"/>
            <a:r>
              <a:rPr lang="de-DE" dirty="0" smtClean="0"/>
              <a:t>Termin- und Belegungspläne je aus Sicht von Patient, Mitarbeiter und Raum wünschenswert</a:t>
            </a:r>
          </a:p>
          <a:p>
            <a:r>
              <a:rPr lang="de-DE" dirty="0" smtClean="0"/>
              <a:t>Patientendaten (Beispiel):</a:t>
            </a:r>
            <a:endParaRPr lang="de-DE" dirty="0"/>
          </a:p>
          <a:p>
            <a:pPr lvl="1"/>
            <a:r>
              <a:rPr lang="de-DE" dirty="0" smtClean="0"/>
              <a:t>Name</a:t>
            </a:r>
            <a:r>
              <a:rPr lang="de-DE" dirty="0"/>
              <a:t>, Adresse, Geschlecht, Krankenkasse + Nummer, Telefon, Mail, Datum An - Ab, privat- oder pflichtversichert, Angehörige, Erziehungsberechtigte, Krankheitsverlauf (vorherige Krankenhausaufenthalte), </a:t>
            </a:r>
            <a:r>
              <a:rPr lang="de-DE" dirty="0" smtClean="0"/>
              <a:t>Krankheitsakte, Behandlungsplan, </a:t>
            </a:r>
            <a:r>
              <a:rPr lang="de-DE" dirty="0" err="1"/>
              <a:t>evtl</a:t>
            </a:r>
            <a:r>
              <a:rPr lang="de-DE" dirty="0"/>
              <a:t> </a:t>
            </a:r>
            <a:r>
              <a:rPr lang="de-DE" dirty="0" smtClean="0"/>
              <a:t>Allergien, …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207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80327"/>
            <a:ext cx="7283152" cy="634082"/>
          </a:xfrm>
        </p:spPr>
        <p:txBody>
          <a:bodyPr/>
          <a:lstStyle/>
          <a:p>
            <a:r>
              <a:rPr lang="de-DE" dirty="0" smtClean="0"/>
              <a:t>Programmiersprachen/Frameworks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IDEs</a:t>
            </a:r>
          </a:p>
          <a:p>
            <a:pPr lvl="1"/>
            <a:r>
              <a:rPr lang="de-DE" dirty="0" smtClean="0"/>
              <a:t>Microsoft Visual Studio 2015 Professional/Enterprise</a:t>
            </a:r>
          </a:p>
          <a:p>
            <a:pPr lvl="1"/>
            <a:r>
              <a:rPr lang="de-DE" dirty="0" smtClean="0"/>
              <a:t>Code::Blocks</a:t>
            </a:r>
          </a:p>
          <a:p>
            <a:r>
              <a:rPr lang="de-DE" dirty="0" smtClean="0"/>
              <a:t>Programmiersprachen</a:t>
            </a:r>
          </a:p>
          <a:p>
            <a:pPr lvl="1"/>
            <a:r>
              <a:rPr lang="de-DE" dirty="0" smtClean="0"/>
              <a:t>C# (ASP.NET)</a:t>
            </a:r>
          </a:p>
          <a:p>
            <a:pPr lvl="1"/>
            <a:r>
              <a:rPr lang="de-DE" dirty="0" smtClean="0"/>
              <a:t>C++ (mit </a:t>
            </a:r>
            <a:r>
              <a:rPr lang="de-DE" dirty="0" err="1" smtClean="0"/>
              <a:t>wxWidgets</a:t>
            </a:r>
            <a:r>
              <a:rPr lang="de-DE" dirty="0" smtClean="0"/>
              <a:t>)</a:t>
            </a:r>
          </a:p>
          <a:p>
            <a:r>
              <a:rPr lang="de-DE" dirty="0" smtClean="0"/>
              <a:t>Versionsverwaltung</a:t>
            </a:r>
          </a:p>
          <a:p>
            <a:pPr lvl="1"/>
            <a:r>
              <a:rPr lang="de-DE" dirty="0" smtClean="0"/>
              <a:t>Visual Studio online</a:t>
            </a:r>
            <a:endParaRPr lang="de-DE" dirty="0"/>
          </a:p>
          <a:p>
            <a:pPr lvl="1"/>
            <a:r>
              <a:rPr lang="de-DE" dirty="0" err="1"/>
              <a:t>Github</a:t>
            </a:r>
            <a:r>
              <a:rPr lang="de-DE" dirty="0"/>
              <a:t> </a:t>
            </a:r>
            <a:r>
              <a:rPr lang="de-DE" dirty="0" smtClean="0">
                <a:hlinkClick r:id="rId2"/>
              </a:rPr>
              <a:t>www.github.com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385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Tutorials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ASP.NET</a:t>
            </a:r>
            <a:r>
              <a:rPr lang="de-DE" dirty="0"/>
              <a:t> </a:t>
            </a:r>
            <a:r>
              <a:rPr lang="de-DE" dirty="0" smtClean="0"/>
              <a:t>(C#)</a:t>
            </a:r>
            <a:endParaRPr lang="de-DE" u="sng" dirty="0" smtClean="0">
              <a:hlinkClick r:id="rId2"/>
            </a:endParaRPr>
          </a:p>
          <a:p>
            <a:pPr marL="457200" lvl="1" indent="0">
              <a:buNone/>
            </a:pPr>
            <a:r>
              <a:rPr lang="de-DE" u="sng" dirty="0" smtClean="0">
                <a:hlinkClick r:id="rId2"/>
              </a:rPr>
              <a:t>http</a:t>
            </a:r>
            <a:r>
              <a:rPr lang="de-DE" u="sng" dirty="0">
                <a:hlinkClick r:id="rId2"/>
              </a:rPr>
              <a:t>://</a:t>
            </a:r>
            <a:r>
              <a:rPr lang="de-DE" u="sng" dirty="0" smtClean="0">
                <a:hlinkClick r:id="rId2"/>
              </a:rPr>
              <a:t>www.asp.net/mvc</a:t>
            </a:r>
            <a:endParaRPr lang="de-DE" dirty="0" smtClean="0"/>
          </a:p>
          <a:p>
            <a:r>
              <a:rPr lang="de-DE" dirty="0" smtClean="0"/>
              <a:t>Tutorial </a:t>
            </a:r>
            <a:r>
              <a:rPr lang="de-DE" dirty="0"/>
              <a:t>das sich speziell mit OR-Mapper </a:t>
            </a:r>
            <a:r>
              <a:rPr lang="de-DE" dirty="0" smtClean="0"/>
              <a:t>befasst</a:t>
            </a:r>
            <a:r>
              <a:rPr lang="de-DE" dirty="0"/>
              <a:t>:</a:t>
            </a:r>
            <a:endParaRPr lang="de-DE" dirty="0" smtClean="0"/>
          </a:p>
          <a:p>
            <a:pPr marL="457200" lvl="1" indent="0">
              <a:buNone/>
            </a:pPr>
            <a:r>
              <a:rPr lang="de-DE" u="sng" dirty="0">
                <a:hlinkClick r:id="rId3"/>
              </a:rPr>
              <a:t>http://www.asp.net/mvc/overview/models-data</a:t>
            </a:r>
            <a:r>
              <a:rPr lang="de-DE" dirty="0"/>
              <a:t> </a:t>
            </a:r>
          </a:p>
          <a:p>
            <a:endParaRPr lang="de-DE" dirty="0" smtClean="0"/>
          </a:p>
          <a:p>
            <a:r>
              <a:rPr lang="de-DE" dirty="0" err="1" smtClean="0"/>
              <a:t>wxWidgets</a:t>
            </a:r>
            <a:r>
              <a:rPr lang="de-DE" dirty="0" smtClean="0"/>
              <a:t> GUI-Framework (C</a:t>
            </a:r>
            <a:r>
              <a:rPr lang="de-DE" dirty="0" smtClean="0"/>
              <a:t>++)</a:t>
            </a:r>
          </a:p>
          <a:p>
            <a:pPr marL="457200" lvl="1" indent="0">
              <a:buNone/>
            </a:pPr>
            <a:r>
              <a:rPr lang="de-DE" u="sng" dirty="0" smtClean="0">
                <a:hlinkClick r:id="rId4"/>
              </a:rPr>
              <a:t>h</a:t>
            </a:r>
            <a:r>
              <a:rPr lang="de-DE" u="sng" dirty="0" smtClean="0">
                <a:hlinkClick r:id="rId4"/>
              </a:rPr>
              <a:t>ttp</a:t>
            </a:r>
            <a:r>
              <a:rPr lang="de-DE" u="sng" dirty="0">
                <a:hlinkClick r:id="rId4"/>
              </a:rPr>
              <a:t>://</a:t>
            </a:r>
            <a:r>
              <a:rPr lang="de-DE" u="sng" dirty="0" smtClean="0">
                <a:hlinkClick r:id="rId4"/>
              </a:rPr>
              <a:t>www.wxwidgets.org</a:t>
            </a:r>
            <a:r>
              <a:rPr lang="de-DE" u="sng" dirty="0" smtClean="0"/>
              <a:t> </a:t>
            </a:r>
            <a:endParaRPr lang="de-DE" u="sng" dirty="0" smtClean="0"/>
          </a:p>
          <a:p>
            <a:endParaRPr lang="de-DE" dirty="0" smtClean="0"/>
          </a:p>
          <a:p>
            <a:r>
              <a:rPr lang="de-DE" dirty="0" smtClean="0"/>
              <a:t>MVC-Muster</a:t>
            </a:r>
          </a:p>
          <a:p>
            <a:pPr marL="457200" lvl="1" indent="0">
              <a:buNone/>
            </a:pPr>
            <a:r>
              <a:rPr lang="de-DE" dirty="0">
                <a:hlinkClick r:id="rId5"/>
              </a:rPr>
              <a:t>https://</a:t>
            </a:r>
            <a:r>
              <a:rPr lang="de-DE" dirty="0" smtClean="0">
                <a:hlinkClick r:id="rId5"/>
              </a:rPr>
              <a:t>de.wikipedia.org/wiki/Model_View_Controller</a:t>
            </a: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459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80327"/>
            <a:ext cx="7283152" cy="634082"/>
          </a:xfrm>
        </p:spPr>
        <p:txBody>
          <a:bodyPr/>
          <a:lstStyle/>
          <a:p>
            <a:r>
              <a:rPr lang="de-DE" dirty="0" smtClean="0"/>
              <a:t>Organisatorisches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Kontakt</a:t>
            </a:r>
          </a:p>
          <a:p>
            <a:pPr marL="914400" lvl="2" indent="0">
              <a:buNone/>
            </a:pPr>
            <a:r>
              <a:rPr lang="de-DE" dirty="0" smtClean="0"/>
              <a:t>Büro:	H-A 8106 	(Di</a:t>
            </a:r>
            <a:r>
              <a:rPr lang="de-DE" dirty="0"/>
              <a:t>. 13 – 14 </a:t>
            </a:r>
            <a:r>
              <a:rPr lang="de-DE" dirty="0" smtClean="0"/>
              <a:t>Uhr)</a:t>
            </a:r>
          </a:p>
          <a:p>
            <a:pPr marL="914400" lvl="2" indent="0">
              <a:buNone/>
            </a:pPr>
            <a:r>
              <a:rPr lang="de-DE" dirty="0" smtClean="0"/>
              <a:t>Mail:	jochen.kempfle@uni-siegen.de</a:t>
            </a:r>
          </a:p>
          <a:p>
            <a:r>
              <a:rPr lang="de-DE" dirty="0" smtClean="0"/>
              <a:t>Termine mit Anwesenheitspflicht:</a:t>
            </a:r>
          </a:p>
          <a:p>
            <a:pPr lvl="1"/>
            <a:r>
              <a:rPr lang="de-DE" dirty="0" smtClean="0"/>
              <a:t>12.05.17</a:t>
            </a:r>
          </a:p>
          <a:p>
            <a:pPr marL="914400" lvl="2" indent="0">
              <a:buNone/>
            </a:pPr>
            <a:r>
              <a:rPr lang="de-DE" dirty="0" smtClean="0"/>
              <a:t>Vorstellung des (vorläufigen) Lastenheftes durch die Gruppen und Bekanntgabe der Rollenverteilung in der Gruppe</a:t>
            </a:r>
            <a:endParaRPr lang="de-DE" dirty="0"/>
          </a:p>
          <a:p>
            <a:pPr lvl="1"/>
            <a:r>
              <a:rPr lang="de-DE" dirty="0" smtClean="0"/>
              <a:t>16.06.17</a:t>
            </a:r>
          </a:p>
          <a:p>
            <a:pPr marL="914400" lvl="2" indent="0">
              <a:buNone/>
            </a:pPr>
            <a:r>
              <a:rPr lang="de-DE" dirty="0" smtClean="0"/>
              <a:t>Kurze </a:t>
            </a:r>
            <a:r>
              <a:rPr lang="de-DE" dirty="0"/>
              <a:t>Vorstellung des </a:t>
            </a:r>
            <a:r>
              <a:rPr lang="de-DE" dirty="0" smtClean="0"/>
              <a:t>Zwischenstandes</a:t>
            </a:r>
            <a:endParaRPr lang="de-DE" dirty="0"/>
          </a:p>
          <a:p>
            <a:pPr lvl="1"/>
            <a:r>
              <a:rPr lang="de-DE" dirty="0" smtClean="0"/>
              <a:t>21.07.17</a:t>
            </a:r>
          </a:p>
          <a:p>
            <a:pPr marL="914400" lvl="2" indent="0">
              <a:buNone/>
            </a:pPr>
            <a:r>
              <a:rPr lang="de-DE" dirty="0" smtClean="0"/>
              <a:t>Präsentation der finalen Software</a:t>
            </a:r>
            <a:endParaRPr lang="de-DE" dirty="0"/>
          </a:p>
          <a:p>
            <a:r>
              <a:rPr lang="de-DE" dirty="0" smtClean="0"/>
              <a:t>Sonst Anwesenheit freiwillig</a:t>
            </a:r>
          </a:p>
        </p:txBody>
      </p:sp>
    </p:spTree>
    <p:extLst>
      <p:ext uri="{BB962C8B-B14F-4D97-AF65-F5344CB8AC3E}">
        <p14:creationId xmlns:p14="http://schemas.microsoft.com/office/powerpoint/2010/main" val="302611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Lernziele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Selbstständiges Arbeiten</a:t>
            </a:r>
          </a:p>
          <a:p>
            <a:pPr lvl="1"/>
            <a:r>
              <a:rPr lang="de-DE" dirty="0" smtClean="0"/>
              <a:t>Selbstständige Einarbeitung in das Projekt</a:t>
            </a:r>
          </a:p>
          <a:p>
            <a:pPr lvl="1"/>
            <a:r>
              <a:rPr lang="de-DE" dirty="0" smtClean="0"/>
              <a:t>Selbstständige Erlernung der erforderlichen Kenntnisse</a:t>
            </a:r>
          </a:p>
          <a:p>
            <a:r>
              <a:rPr lang="de-DE" dirty="0" smtClean="0"/>
              <a:t>Softwareentwicklung im Team</a:t>
            </a:r>
          </a:p>
          <a:p>
            <a:pPr lvl="1"/>
            <a:r>
              <a:rPr lang="de-DE" dirty="0" smtClean="0"/>
              <a:t>Organisation des Teams</a:t>
            </a:r>
          </a:p>
          <a:p>
            <a:pPr lvl="1"/>
            <a:r>
              <a:rPr lang="de-DE" dirty="0" smtClean="0"/>
              <a:t>Einhaltung von Terminen/Milestones</a:t>
            </a:r>
          </a:p>
          <a:p>
            <a:pPr lvl="1"/>
            <a:r>
              <a:rPr lang="de-DE" dirty="0" smtClean="0"/>
              <a:t>Simultane Bearbeitung des Projektes – Versionsverwaltung</a:t>
            </a:r>
          </a:p>
          <a:p>
            <a:pPr lvl="1"/>
            <a:r>
              <a:rPr lang="de-DE" dirty="0" err="1" smtClean="0"/>
              <a:t>Coding</a:t>
            </a:r>
            <a:r>
              <a:rPr lang="de-DE" dirty="0"/>
              <a:t>-</a:t>
            </a:r>
            <a:r>
              <a:rPr lang="de-DE" dirty="0" smtClean="0"/>
              <a:t>Style und Dokumentation</a:t>
            </a:r>
          </a:p>
          <a:p>
            <a:r>
              <a:rPr lang="de-DE" dirty="0" smtClean="0"/>
              <a:t>Arbeit an einem größeren Projekt</a:t>
            </a:r>
          </a:p>
          <a:p>
            <a:pPr lvl="1"/>
            <a:r>
              <a:rPr lang="de-DE" dirty="0" smtClean="0"/>
              <a:t>Umsetzung von unvollständiger Information in funktionierende Software</a:t>
            </a:r>
          </a:p>
          <a:p>
            <a:pPr lvl="1"/>
            <a:r>
              <a:rPr lang="de-DE" dirty="0" smtClean="0"/>
              <a:t>Programmiermuster: Model-View-Controller (MVC)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186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80327"/>
            <a:ext cx="7283152" cy="634082"/>
          </a:xfrm>
        </p:spPr>
        <p:txBody>
          <a:bodyPr/>
          <a:lstStyle/>
          <a:p>
            <a:r>
              <a:rPr lang="de-DE" dirty="0" smtClean="0"/>
              <a:t>Ablauf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Bearbeitung der Problemstellung in Gruppen mit 5 Personen</a:t>
            </a:r>
            <a:endParaRPr lang="de-DE" dirty="0"/>
          </a:p>
          <a:p>
            <a:r>
              <a:rPr lang="de-DE" dirty="0" smtClean="0"/>
              <a:t>Selbstständiges Arbeiten</a:t>
            </a:r>
          </a:p>
          <a:p>
            <a:pPr lvl="1"/>
            <a:r>
              <a:rPr lang="de-DE" dirty="0" smtClean="0"/>
              <a:t>Lernen durch Tutorials</a:t>
            </a:r>
          </a:p>
          <a:p>
            <a:pPr lvl="1"/>
            <a:r>
              <a:rPr lang="de-DE" dirty="0" smtClean="0"/>
              <a:t>Selbstorganisation in der Gruppe (Code, Test, Dokumentation, Benutzerhandbuch, Lastenheft, ...)</a:t>
            </a:r>
            <a:endParaRPr lang="de-DE" dirty="0"/>
          </a:p>
          <a:p>
            <a:pPr lvl="1"/>
            <a:r>
              <a:rPr lang="de-DE" dirty="0" smtClean="0"/>
              <a:t>Bei Problemen:</a:t>
            </a:r>
          </a:p>
          <a:p>
            <a:pPr marL="914400" lvl="2" indent="0">
              <a:buNone/>
            </a:pPr>
            <a:r>
              <a:rPr lang="de-DE" dirty="0" smtClean="0"/>
              <a:t>1. Google/Foren/Tutorials</a:t>
            </a:r>
          </a:p>
          <a:p>
            <a:pPr marL="914400" lvl="2" indent="0">
              <a:buNone/>
            </a:pPr>
            <a:r>
              <a:rPr lang="de-DE" dirty="0" smtClean="0"/>
              <a:t>2. Eigene Gruppe</a:t>
            </a:r>
          </a:p>
          <a:p>
            <a:pPr marL="914400" lvl="2" indent="0">
              <a:buNone/>
            </a:pPr>
            <a:r>
              <a:rPr lang="de-DE" dirty="0" smtClean="0"/>
              <a:t>3. Andere Gruppen</a:t>
            </a:r>
          </a:p>
          <a:p>
            <a:pPr marL="914400" lvl="2" indent="0">
              <a:buNone/>
            </a:pPr>
            <a:r>
              <a:rPr lang="de-DE" dirty="0" smtClean="0"/>
              <a:t>4. Betreuer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442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Ablauf Präsentationen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Präsentation</a:t>
            </a:r>
          </a:p>
          <a:p>
            <a:pPr lvl="1"/>
            <a:r>
              <a:rPr lang="de-DE" dirty="0" smtClean="0"/>
              <a:t>Kurze Demo der Software</a:t>
            </a:r>
          </a:p>
          <a:p>
            <a:pPr lvl="1"/>
            <a:r>
              <a:rPr lang="de-DE" dirty="0" smtClean="0"/>
              <a:t>Was ist erledigt, was ist noch zu tun</a:t>
            </a:r>
          </a:p>
          <a:p>
            <a:pPr lvl="1"/>
            <a:r>
              <a:rPr lang="de-DE" dirty="0" smtClean="0"/>
              <a:t>Evtl. Probleme/Schwierigkeiten</a:t>
            </a:r>
          </a:p>
          <a:p>
            <a:pPr lvl="1"/>
            <a:endParaRPr lang="de-DE" dirty="0"/>
          </a:p>
          <a:p>
            <a:r>
              <a:rPr lang="de-DE" dirty="0" smtClean="0"/>
              <a:t>Danach mit der Gruppe</a:t>
            </a:r>
            <a:endParaRPr lang="de-DE" dirty="0" smtClean="0"/>
          </a:p>
          <a:p>
            <a:pPr lvl="1"/>
            <a:r>
              <a:rPr lang="de-DE" dirty="0" smtClean="0"/>
              <a:t>Wer hat was getan</a:t>
            </a:r>
          </a:p>
          <a:p>
            <a:pPr lvl="1"/>
            <a:r>
              <a:rPr lang="de-DE" dirty="0" smtClean="0"/>
              <a:t>kurze Vorstellung der eigenen Arbeit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827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Abgabe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Lastenheft</a:t>
            </a:r>
          </a:p>
          <a:p>
            <a:r>
              <a:rPr lang="de-DE" dirty="0"/>
              <a:t>Dokumentation</a:t>
            </a:r>
          </a:p>
          <a:p>
            <a:r>
              <a:rPr lang="de-DE" dirty="0"/>
              <a:t>Bedienungsanleitung</a:t>
            </a:r>
          </a:p>
          <a:p>
            <a:r>
              <a:rPr lang="de-DE" dirty="0"/>
              <a:t>Funktionierende </a:t>
            </a:r>
            <a:r>
              <a:rPr lang="de-DE" dirty="0" smtClean="0"/>
              <a:t>Software (Code)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66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Gruppenaufteilung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Anwesenheit</a:t>
            </a:r>
            <a:endParaRPr lang="de-DE" dirty="0"/>
          </a:p>
          <a:p>
            <a:endParaRPr lang="de-DE" dirty="0"/>
          </a:p>
          <a:p>
            <a:r>
              <a:rPr lang="de-DE" dirty="0" smtClean="0"/>
              <a:t>Wer hat Programmiererfahrungen?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098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80327"/>
            <a:ext cx="7283152" cy="634082"/>
          </a:xfrm>
        </p:spPr>
        <p:txBody>
          <a:bodyPr/>
          <a:lstStyle/>
          <a:p>
            <a:r>
              <a:rPr lang="de-DE" dirty="0" smtClean="0"/>
              <a:t>Vorstellung Projekt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Krankenhaus Management Software</a:t>
            </a:r>
          </a:p>
          <a:p>
            <a:pPr lvl="1"/>
            <a:r>
              <a:rPr lang="de-DE" dirty="0" smtClean="0"/>
              <a:t>Patienten</a:t>
            </a:r>
          </a:p>
          <a:p>
            <a:pPr lvl="2"/>
            <a:r>
              <a:rPr lang="de-DE" dirty="0" smtClean="0"/>
              <a:t>Persönliche Daten, Krankenkasse, …</a:t>
            </a:r>
          </a:p>
          <a:p>
            <a:pPr lvl="1"/>
            <a:r>
              <a:rPr lang="de-DE" dirty="0" smtClean="0"/>
              <a:t>Mitarbeiter</a:t>
            </a:r>
          </a:p>
          <a:p>
            <a:pPr lvl="2"/>
            <a:r>
              <a:rPr lang="de-DE" dirty="0" smtClean="0"/>
              <a:t>Ärzte, Therapie, Pflege, Reinigungspersonal, (Admins)</a:t>
            </a:r>
          </a:p>
          <a:p>
            <a:pPr lvl="1"/>
            <a:r>
              <a:rPr lang="de-DE" dirty="0" smtClean="0"/>
              <a:t>Räume</a:t>
            </a:r>
          </a:p>
          <a:p>
            <a:pPr lvl="2"/>
            <a:r>
              <a:rPr lang="de-DE" dirty="0" smtClean="0"/>
              <a:t>Einzel, Doppel, Untersuchung, Behandlung, OP, Intensiv, …</a:t>
            </a:r>
          </a:p>
          <a:p>
            <a:pPr marL="914400" lvl="2" indent="0">
              <a:buNone/>
            </a:pPr>
            <a:endParaRPr lang="de-DE" dirty="0" smtClean="0"/>
          </a:p>
          <a:p>
            <a:pPr lvl="1"/>
            <a:r>
              <a:rPr lang="de-DE" dirty="0" smtClean="0"/>
              <a:t>Zuordnung von Patient – Mitarbeiter – Raum</a:t>
            </a:r>
            <a:endParaRPr lang="de-DE" dirty="0"/>
          </a:p>
          <a:p>
            <a:pPr lvl="2"/>
            <a:r>
              <a:rPr lang="de-DE" dirty="0" smtClean="0"/>
              <a:t>Patienten -&gt; </a:t>
            </a:r>
            <a:r>
              <a:rPr lang="de-DE" dirty="0"/>
              <a:t>Behandlungspläne (Medikament X um Y Uhr, Therapie </a:t>
            </a:r>
            <a:r>
              <a:rPr lang="de-DE" dirty="0" smtClean="0"/>
              <a:t>mit X, Untersuchung um Y Uhr, …)</a:t>
            </a:r>
          </a:p>
          <a:p>
            <a:pPr lvl="2"/>
            <a:r>
              <a:rPr lang="de-DE" dirty="0" smtClean="0"/>
              <a:t>Mitarbeiter -&gt; Stundenpläne</a:t>
            </a:r>
          </a:p>
          <a:p>
            <a:pPr lvl="2"/>
            <a:r>
              <a:rPr lang="de-DE" dirty="0" smtClean="0"/>
              <a:t>Räume -&gt; Belegungspläne</a:t>
            </a:r>
          </a:p>
        </p:txBody>
      </p:sp>
    </p:spTree>
    <p:extLst>
      <p:ext uri="{BB962C8B-B14F-4D97-AF65-F5344CB8AC3E}">
        <p14:creationId xmlns:p14="http://schemas.microsoft.com/office/powerpoint/2010/main" val="253982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Vorstellung Projekt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Ablauf</a:t>
            </a:r>
          </a:p>
          <a:p>
            <a:pPr lvl="1"/>
            <a:r>
              <a:rPr lang="de-DE" dirty="0" smtClean="0"/>
              <a:t>Aufnahme</a:t>
            </a:r>
          </a:p>
          <a:p>
            <a:pPr lvl="2"/>
            <a:r>
              <a:rPr lang="de-DE" dirty="0" smtClean="0"/>
              <a:t>pers. Daten erfassen, Patient in Datenbank suchen oder anlegen, …</a:t>
            </a:r>
          </a:p>
          <a:p>
            <a:pPr lvl="1"/>
            <a:r>
              <a:rPr lang="de-DE" dirty="0" smtClean="0"/>
              <a:t>Untersuchung</a:t>
            </a:r>
          </a:p>
          <a:p>
            <a:pPr lvl="2"/>
            <a:r>
              <a:rPr lang="de-DE" dirty="0" smtClean="0"/>
              <a:t>Zuweisung Arzt und Untersuchungsraum</a:t>
            </a:r>
          </a:p>
          <a:p>
            <a:pPr lvl="2"/>
            <a:r>
              <a:rPr lang="de-DE" dirty="0" smtClean="0"/>
              <a:t>Diagnose (ICD-10 Schlüssel) eintragen</a:t>
            </a:r>
          </a:p>
          <a:p>
            <a:pPr lvl="2"/>
            <a:r>
              <a:rPr lang="de-DE" dirty="0" smtClean="0"/>
              <a:t>Behandlungsplan (behandelnder Arzt, Medikation, Therapie, nötige Räume, ungefähre Behandlungsdauer -&gt; Planung, …)</a:t>
            </a:r>
          </a:p>
          <a:p>
            <a:pPr lvl="3"/>
            <a:r>
              <a:rPr lang="de-DE" dirty="0" smtClean="0"/>
              <a:t>System soll freie Räume, Mitarbeiter und Zeiten anzeigen</a:t>
            </a:r>
          </a:p>
          <a:p>
            <a:pPr lvl="2"/>
            <a:r>
              <a:rPr lang="de-DE" dirty="0" smtClean="0"/>
              <a:t>Stationär</a:t>
            </a:r>
          </a:p>
          <a:p>
            <a:pPr lvl="3"/>
            <a:r>
              <a:rPr lang="de-DE" dirty="0" smtClean="0"/>
              <a:t>Raumzuweisung, Personalzuweisung (Reinigung und Pflege)</a:t>
            </a:r>
          </a:p>
          <a:p>
            <a:pPr lvl="3"/>
            <a:r>
              <a:rPr lang="de-DE" dirty="0" smtClean="0"/>
              <a:t>Überweisung in anderes Krankenhaus</a:t>
            </a:r>
          </a:p>
          <a:p>
            <a:pPr lvl="2"/>
            <a:r>
              <a:rPr lang="de-DE" dirty="0" smtClean="0"/>
              <a:t>Ambulant -&gt; Termine, Behandlungsraum</a:t>
            </a:r>
          </a:p>
          <a:p>
            <a:pPr lvl="2"/>
            <a:r>
              <a:rPr lang="de-DE" dirty="0" smtClean="0"/>
              <a:t>Entlassung (geheilt oder nicht krank)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405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67456E6BD2E054189FF3BCC7561D6CE" ma:contentTypeVersion="0" ma:contentTypeDescription="Ein neues Dokument erstellen." ma:contentTypeScope="" ma:versionID="c90c4f8008dec46b2d28927a56a019d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4f5dc90cf06628c3b90945c8266c24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6759F0-2875-4F59-AA95-A78BF92F81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AD94A0C-FDE8-4114-A8D0-67CC312C3A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13BF25-7D00-4E3F-8ABC-F93CFF24F566}">
  <ds:schemaRefs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442</Words>
  <Application>Microsoft Office PowerPoint</Application>
  <PresentationFormat>Bildschirmpräsentation (4:3)</PresentationFormat>
  <Paragraphs>112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MS PGothic</vt:lpstr>
      <vt:lpstr>Arial</vt:lpstr>
      <vt:lpstr>Calibri</vt:lpstr>
      <vt:lpstr>Larissa-Design</vt:lpstr>
      <vt:lpstr>PowerPoint-Präsentation</vt:lpstr>
      <vt:lpstr>Organisatorisches</vt:lpstr>
      <vt:lpstr>Lernziele</vt:lpstr>
      <vt:lpstr>Ablauf</vt:lpstr>
      <vt:lpstr>Ablauf Präsentationen</vt:lpstr>
      <vt:lpstr>Abgabe</vt:lpstr>
      <vt:lpstr>Gruppenaufteilung</vt:lpstr>
      <vt:lpstr>Vorstellung Projekt</vt:lpstr>
      <vt:lpstr>Vorstellung Projekt</vt:lpstr>
      <vt:lpstr>Vorstellung Projekt</vt:lpstr>
      <vt:lpstr>Programmiersprachen/Frameworks</vt:lpstr>
      <vt:lpstr>Tutorials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Christian</dc:creator>
  <cp:lastModifiedBy>Jochen</cp:lastModifiedBy>
  <cp:revision>570</cp:revision>
  <cp:lastPrinted>2013-09-02T11:42:46Z</cp:lastPrinted>
  <dcterms:created xsi:type="dcterms:W3CDTF">2010-11-29T13:53:01Z</dcterms:created>
  <dcterms:modified xsi:type="dcterms:W3CDTF">2017-04-28T12:25:17Z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0x010100A67456E6BD2E054189FF3BCC7561D6CE</vt:lpwstr>
  </property>
</Properties>
</file>