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0"/>
  </p:notesMasterIdLst>
  <p:handoutMasterIdLst>
    <p:handoutMasterId r:id="rId21"/>
  </p:handoutMasterIdLst>
  <p:sldIdLst>
    <p:sldId id="385" r:id="rId5"/>
    <p:sldId id="387" r:id="rId6"/>
    <p:sldId id="391" r:id="rId7"/>
    <p:sldId id="388" r:id="rId8"/>
    <p:sldId id="393" r:id="rId9"/>
    <p:sldId id="394" r:id="rId10"/>
    <p:sldId id="392" r:id="rId11"/>
    <p:sldId id="389" r:id="rId12"/>
    <p:sldId id="398" r:id="rId13"/>
    <p:sldId id="399" r:id="rId14"/>
    <p:sldId id="401" r:id="rId15"/>
    <p:sldId id="402" r:id="rId16"/>
    <p:sldId id="400" r:id="rId17"/>
    <p:sldId id="390" r:id="rId18"/>
    <p:sldId id="397" r:id="rId19"/>
  </p:sldIdLst>
  <p:sldSz cx="9144000" cy="6858000" type="screen4x3"/>
  <p:notesSz cx="6797675" cy="9926638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845">
          <p15:clr>
            <a:srgbClr val="A4A3A4"/>
          </p15:clr>
        </p15:guide>
        <p15:guide id="3" orient="horz" pos="4020">
          <p15:clr>
            <a:srgbClr val="A4A3A4"/>
          </p15:clr>
        </p15:guide>
        <p15:guide id="4" pos="249">
          <p15:clr>
            <a:srgbClr val="A4A3A4"/>
          </p15:clr>
        </p15:guide>
        <p15:guide id="5" pos="5511">
          <p15:clr>
            <a:srgbClr val="A4A3A4"/>
          </p15:clr>
        </p15:guide>
        <p15:guide id="6" pos="342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0B718"/>
    <a:srgbClr val="FF0000"/>
    <a:srgbClr val="EDF496"/>
    <a:srgbClr val="250A9A"/>
    <a:srgbClr val="0303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7226" autoAdjust="0"/>
  </p:normalViewPr>
  <p:slideViewPr>
    <p:cSldViewPr snapToObjects="1">
      <p:cViewPr varScale="1">
        <p:scale>
          <a:sx n="88" d="100"/>
          <a:sy n="88" d="100"/>
        </p:scale>
        <p:origin x="1291" y="53"/>
      </p:cViewPr>
      <p:guideLst>
        <p:guide orient="horz" pos="2160"/>
        <p:guide orient="horz" pos="845"/>
        <p:guide orient="horz" pos="4020"/>
        <p:guide pos="249"/>
        <p:guide pos="5511"/>
        <p:guide pos="3424"/>
      </p:guideLst>
    </p:cSldViewPr>
  </p:slideViewPr>
  <p:outlineViewPr>
    <p:cViewPr>
      <p:scale>
        <a:sx n="33" d="100"/>
        <a:sy n="33" d="100"/>
      </p:scale>
      <p:origin x="12" y="150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85" d="100"/>
          <a:sy n="85" d="100"/>
        </p:scale>
        <p:origin x="-3834" y="-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4988802-853B-4A6F-8535-6191CA6FC175}" type="datetimeFigureOut">
              <a:rPr lang="de-DE" altLang="en-US"/>
              <a:pPr>
                <a:defRPr/>
              </a:pPr>
              <a:t>13.04.2018</a:t>
            </a:fld>
            <a:endParaRPr lang="de-DE" alt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975A463-D49D-4640-B347-BE2997B1F30D}" type="slidenum">
              <a:rPr lang="de-DE" altLang="en-US"/>
              <a:pPr>
                <a:defRPr/>
              </a:pPr>
              <a:t>‹Nr.›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33001048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A64A6D9-2E4C-4ADA-96A8-8B5F7E74B69C}" type="datetimeFigureOut">
              <a:rPr lang="de-DE" altLang="en-US"/>
              <a:pPr>
                <a:defRPr/>
              </a:pPr>
              <a:t>13.04.2018</a:t>
            </a:fld>
            <a:endParaRPr lang="de-DE" alt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de-DE" altLang="en-US" noProof="0" smtClean="0"/>
              <a:t>Textmasterformate durch Klicken bearbeiten</a:t>
            </a:r>
          </a:p>
          <a:p>
            <a:pPr lvl="1"/>
            <a:r>
              <a:rPr lang="de-DE" altLang="en-US" noProof="0" smtClean="0"/>
              <a:t>Zweite Ebene</a:t>
            </a:r>
          </a:p>
          <a:p>
            <a:pPr lvl="2"/>
            <a:r>
              <a:rPr lang="de-DE" altLang="en-US" noProof="0" smtClean="0"/>
              <a:t>Dritte Ebene</a:t>
            </a:r>
          </a:p>
          <a:p>
            <a:pPr lvl="3"/>
            <a:r>
              <a:rPr lang="de-DE" altLang="en-US" noProof="0" smtClean="0"/>
              <a:t>Vierte Ebene</a:t>
            </a:r>
          </a:p>
          <a:p>
            <a:pPr lvl="4"/>
            <a:r>
              <a:rPr lang="de-DE" altLang="en-US" noProof="0" smtClean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4C59B7C9-18E5-4DCF-9DC9-DE2D40F44E80}" type="slidenum">
              <a:rPr lang="de-DE" altLang="en-US"/>
              <a:pPr>
                <a:defRPr/>
              </a:pPr>
              <a:t>‹Nr.›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15979034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30424" y="180402"/>
            <a:ext cx="7283152" cy="634082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329014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pic>
        <p:nvPicPr>
          <p:cNvPr id="4" name="Picture 8" descr="logo.pdf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72957" b="11629"/>
          <a:stretch/>
        </p:blipFill>
        <p:spPr>
          <a:xfrm>
            <a:off x="8388424" y="116632"/>
            <a:ext cx="565683" cy="565107"/>
          </a:xfrm>
          <a:prstGeom prst="rect">
            <a:avLst/>
          </a:prstGeom>
        </p:spPr>
      </p:pic>
      <p:sp>
        <p:nvSpPr>
          <p:cNvPr id="5" name="Rectangle 14"/>
          <p:cNvSpPr/>
          <p:nvPr userDrawn="1"/>
        </p:nvSpPr>
        <p:spPr>
          <a:xfrm>
            <a:off x="3951573" y="6494901"/>
            <a:ext cx="526298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FFFF"/>
                </a:solidFill>
                <a:latin typeface="Calibri"/>
                <a:cs typeface="Calibri"/>
              </a:rPr>
              <a:t>More information: </a:t>
            </a:r>
            <a:r>
              <a:rPr lang="en-US" b="1" dirty="0">
                <a:solidFill>
                  <a:srgbClr val="FFFFFF"/>
                </a:solidFill>
                <a:latin typeface="Calibri"/>
                <a:cs typeface="Calibri"/>
              </a:rPr>
              <a:t>http://</a:t>
            </a:r>
            <a:r>
              <a:rPr lang="en-US" b="1" dirty="0" err="1">
                <a:solidFill>
                  <a:srgbClr val="FFFFFF"/>
                </a:solidFill>
                <a:latin typeface="Calibri"/>
                <a:cs typeface="Calibri"/>
              </a:rPr>
              <a:t>ubicomp.eti.uni-siegen.de</a:t>
            </a:r>
            <a:endParaRPr lang="en-US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4578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eck 10"/>
          <p:cNvSpPr/>
          <p:nvPr/>
        </p:nvSpPr>
        <p:spPr>
          <a:xfrm>
            <a:off x="0" y="765175"/>
            <a:ext cx="9144000" cy="1444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10" name="Rechteck 9"/>
          <p:cNvSpPr/>
          <p:nvPr/>
        </p:nvSpPr>
        <p:spPr>
          <a:xfrm>
            <a:off x="0" y="6524625"/>
            <a:ext cx="9144000" cy="333375"/>
          </a:xfrm>
          <a:prstGeom prst="rect">
            <a:avLst/>
          </a:prstGeom>
          <a:solidFill>
            <a:srgbClr val="0303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pic>
        <p:nvPicPr>
          <p:cNvPr id="1028" name="Picture 6" descr="logo_uni_siegen_rgb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" r="68469"/>
          <a:stretch>
            <a:fillRect/>
          </a:stretch>
        </p:blipFill>
        <p:spPr bwMode="auto">
          <a:xfrm>
            <a:off x="280988" y="188913"/>
            <a:ext cx="47466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Gerade Verbindung 8"/>
          <p:cNvCxnSpPr/>
          <p:nvPr/>
        </p:nvCxnSpPr>
        <p:spPr>
          <a:xfrm>
            <a:off x="0" y="765175"/>
            <a:ext cx="9144000" cy="0"/>
          </a:xfrm>
          <a:prstGeom prst="line">
            <a:avLst/>
          </a:prstGeom>
          <a:ln w="158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ithub.com/" TargetMode="Externa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sp.net/mvc/overview/models-data" TargetMode="External"/><Relationship Id="rId2" Type="http://schemas.openxmlformats.org/officeDocument/2006/relationships/hyperlink" Target="http://www.asp.net/mvc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de.wikipedia.org/wiki/Model_View_Controller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30424" y="115371"/>
            <a:ext cx="7283152" cy="697490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176886"/>
          </a:xfrm>
        </p:spPr>
        <p:txBody>
          <a:bodyPr/>
          <a:lstStyle/>
          <a:p>
            <a:pPr marL="0" indent="0" algn="ctr">
              <a:buNone/>
            </a:pPr>
            <a:r>
              <a:rPr lang="de-DE" sz="4800" dirty="0" smtClean="0"/>
              <a:t>Implementierung</a:t>
            </a:r>
          </a:p>
          <a:p>
            <a:pPr marL="0" indent="0" algn="ctr">
              <a:buNone/>
            </a:pPr>
            <a:r>
              <a:rPr lang="de-DE" sz="4800" dirty="0"/>
              <a:t>v</a:t>
            </a:r>
            <a:r>
              <a:rPr lang="de-DE" sz="4800" dirty="0" smtClean="0"/>
              <a:t>on</a:t>
            </a:r>
          </a:p>
          <a:p>
            <a:pPr marL="0" indent="0" algn="ctr">
              <a:buNone/>
            </a:pPr>
            <a:r>
              <a:rPr lang="de-DE" sz="4800" dirty="0" smtClean="0"/>
              <a:t>Anwendungssystemen</a:t>
            </a:r>
            <a:endParaRPr lang="de-DE" sz="4800" dirty="0"/>
          </a:p>
        </p:txBody>
      </p:sp>
      <p:pic>
        <p:nvPicPr>
          <p:cNvPr id="4" name="Picture 8" descr="logo.pdf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72957" b="11629"/>
          <a:stretch/>
        </p:blipFill>
        <p:spPr>
          <a:xfrm>
            <a:off x="8388424" y="116632"/>
            <a:ext cx="565683" cy="565107"/>
          </a:xfrm>
          <a:prstGeom prst="rect">
            <a:avLst/>
          </a:prstGeom>
        </p:spPr>
      </p:pic>
      <p:sp>
        <p:nvSpPr>
          <p:cNvPr id="6" name="Rectangle 14"/>
          <p:cNvSpPr/>
          <p:nvPr/>
        </p:nvSpPr>
        <p:spPr>
          <a:xfrm>
            <a:off x="3951573" y="6494901"/>
            <a:ext cx="526298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FFFF"/>
                </a:solidFill>
                <a:latin typeface="Calibri"/>
                <a:cs typeface="Calibri"/>
              </a:rPr>
              <a:t>More information: </a:t>
            </a:r>
            <a:r>
              <a:rPr lang="en-US" b="1" dirty="0">
                <a:solidFill>
                  <a:srgbClr val="FFFFFF"/>
                </a:solidFill>
                <a:latin typeface="Calibri"/>
                <a:cs typeface="Calibri"/>
              </a:rPr>
              <a:t>http://</a:t>
            </a:r>
            <a:r>
              <a:rPr lang="en-US" b="1" dirty="0" err="1">
                <a:solidFill>
                  <a:srgbClr val="FFFFFF"/>
                </a:solidFill>
                <a:latin typeface="Calibri"/>
                <a:cs typeface="Calibri"/>
              </a:rPr>
              <a:t>ubicomp.eti.uni-siegen.de</a:t>
            </a:r>
            <a:endParaRPr lang="en-US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4161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Rollen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Administrator / Verwaltung</a:t>
            </a:r>
          </a:p>
          <a:p>
            <a:pPr lvl="1"/>
            <a:r>
              <a:rPr lang="de-DE" dirty="0" smtClean="0"/>
              <a:t>Veranstaltungen</a:t>
            </a:r>
            <a:endParaRPr lang="de-DE" dirty="0"/>
          </a:p>
          <a:p>
            <a:pPr lvl="2"/>
            <a:r>
              <a:rPr lang="de-DE" dirty="0"/>
              <a:t>Erstellen, bearbeiten und löschen</a:t>
            </a:r>
          </a:p>
          <a:p>
            <a:pPr lvl="2"/>
            <a:r>
              <a:rPr lang="de-DE" dirty="0" smtClean="0"/>
              <a:t>Studenten und Dozenten </a:t>
            </a:r>
            <a:r>
              <a:rPr lang="de-DE" dirty="0"/>
              <a:t>zuweisen und entfernen</a:t>
            </a:r>
          </a:p>
          <a:p>
            <a:pPr lvl="2"/>
            <a:r>
              <a:rPr lang="de-DE" dirty="0"/>
              <a:t>Noten </a:t>
            </a:r>
            <a:r>
              <a:rPr lang="de-DE" dirty="0" smtClean="0"/>
              <a:t>eintragen</a:t>
            </a:r>
            <a:endParaRPr lang="de-DE" dirty="0"/>
          </a:p>
          <a:p>
            <a:pPr lvl="1"/>
            <a:r>
              <a:rPr lang="de-DE" dirty="0" smtClean="0"/>
              <a:t>Studiengänge</a:t>
            </a:r>
          </a:p>
          <a:p>
            <a:pPr lvl="2"/>
            <a:r>
              <a:rPr lang="de-DE" dirty="0" smtClean="0"/>
              <a:t>Erstellen, bearbeiten und löschen</a:t>
            </a:r>
          </a:p>
          <a:p>
            <a:pPr lvl="1"/>
            <a:r>
              <a:rPr lang="de-DE" dirty="0" smtClean="0"/>
              <a:t>Räume</a:t>
            </a:r>
          </a:p>
          <a:p>
            <a:pPr lvl="2"/>
            <a:r>
              <a:rPr lang="de-DE" dirty="0" smtClean="0"/>
              <a:t>Erstellen</a:t>
            </a:r>
            <a:r>
              <a:rPr lang="de-DE" dirty="0"/>
              <a:t>, bearbeiten und </a:t>
            </a:r>
            <a:r>
              <a:rPr lang="de-DE" dirty="0" smtClean="0"/>
              <a:t>löschen</a:t>
            </a:r>
          </a:p>
          <a:p>
            <a:pPr lvl="1"/>
            <a:r>
              <a:rPr lang="de-DE" dirty="0" smtClean="0"/>
              <a:t>Mitarbeiter (Dozenten, Verwaltung) und Studenten</a:t>
            </a:r>
            <a:endParaRPr lang="de-DE" dirty="0"/>
          </a:p>
          <a:p>
            <a:pPr lvl="2"/>
            <a:r>
              <a:rPr lang="de-DE" dirty="0"/>
              <a:t>Erstellen, bearbeiten und </a:t>
            </a:r>
            <a:r>
              <a:rPr lang="de-DE" dirty="0" smtClean="0"/>
              <a:t>löschen</a:t>
            </a:r>
          </a:p>
          <a:p>
            <a:pPr lvl="1"/>
            <a:r>
              <a:rPr lang="de-DE" dirty="0" smtClean="0"/>
              <a:t>Hierarchie (Fakultäten, Lehrstühle usw.)</a:t>
            </a:r>
            <a:endParaRPr lang="de-DE" dirty="0"/>
          </a:p>
          <a:p>
            <a:pPr lvl="2"/>
            <a:r>
              <a:rPr lang="de-DE" dirty="0"/>
              <a:t>Erstellen, bearbeiten und </a:t>
            </a:r>
            <a:r>
              <a:rPr lang="de-DE" dirty="0" smtClean="0"/>
              <a:t>löschen</a:t>
            </a:r>
            <a:endParaRPr lang="de-DE" dirty="0"/>
          </a:p>
          <a:p>
            <a:pPr lvl="1"/>
            <a:endParaRPr lang="de-DE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183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Ressourcen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Veranstaltungen</a:t>
            </a:r>
          </a:p>
          <a:p>
            <a:pPr lvl="1"/>
            <a:r>
              <a:rPr lang="de-DE" dirty="0" smtClean="0"/>
              <a:t>Art (Vorlesung, Seminar, Projekt, Praktikum, Übung, …)</a:t>
            </a:r>
          </a:p>
          <a:p>
            <a:pPr lvl="1"/>
            <a:r>
              <a:rPr lang="de-DE" smtClean="0"/>
              <a:t>Lehrperson(en)</a:t>
            </a:r>
            <a:endParaRPr lang="de-DE" dirty="0" smtClean="0"/>
          </a:p>
          <a:p>
            <a:pPr lvl="1"/>
            <a:r>
              <a:rPr lang="de-DE" dirty="0"/>
              <a:t>Raum</a:t>
            </a:r>
          </a:p>
          <a:p>
            <a:pPr lvl="1"/>
            <a:r>
              <a:rPr lang="de-DE" dirty="0" smtClean="0"/>
              <a:t>Zeit</a:t>
            </a:r>
          </a:p>
          <a:p>
            <a:pPr lvl="1"/>
            <a:r>
              <a:rPr lang="de-DE" dirty="0" smtClean="0"/>
              <a:t>Maximale Teilnehmeranzahl</a:t>
            </a:r>
          </a:p>
          <a:p>
            <a:pPr lvl="1"/>
            <a:r>
              <a:rPr lang="de-DE" dirty="0" smtClean="0"/>
              <a:t>Hierarchie (Fakultät, Abteilung, Lehrstuhl)</a:t>
            </a:r>
          </a:p>
          <a:p>
            <a:pPr lvl="1"/>
            <a:r>
              <a:rPr lang="de-DE" dirty="0" smtClean="0"/>
              <a:t>Winter-/Sommersemester oder beides</a:t>
            </a:r>
          </a:p>
          <a:p>
            <a:pPr lvl="1"/>
            <a:r>
              <a:rPr lang="de-DE" dirty="0" smtClean="0"/>
              <a:t>Beschreibung, Voraussetzungen, Lernziele usw. (Textfelder)</a:t>
            </a:r>
          </a:p>
          <a:p>
            <a:pPr lvl="1"/>
            <a:r>
              <a:rPr lang="de-DE" dirty="0" smtClean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731970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Ressourcen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Räume</a:t>
            </a:r>
          </a:p>
          <a:p>
            <a:pPr lvl="1"/>
            <a:r>
              <a:rPr lang="de-DE" dirty="0"/>
              <a:t>Art (Hörsaal, Seminarraum, PC Pool, …)</a:t>
            </a:r>
          </a:p>
          <a:p>
            <a:pPr lvl="1"/>
            <a:r>
              <a:rPr lang="de-DE" dirty="0" smtClean="0"/>
              <a:t>Kapazität (Anzahl Sitzplätze)</a:t>
            </a:r>
            <a:endParaRPr lang="de-DE" dirty="0"/>
          </a:p>
          <a:p>
            <a:r>
              <a:rPr lang="de-DE" dirty="0" smtClean="0"/>
              <a:t>Studiengänge</a:t>
            </a:r>
          </a:p>
          <a:p>
            <a:pPr lvl="1"/>
            <a:r>
              <a:rPr lang="de-DE" dirty="0" smtClean="0"/>
              <a:t>Name</a:t>
            </a:r>
            <a:endParaRPr lang="de-DE" dirty="0"/>
          </a:p>
          <a:p>
            <a:pPr lvl="1"/>
            <a:r>
              <a:rPr lang="de-DE" dirty="0" smtClean="0"/>
              <a:t>Pflicht</a:t>
            </a:r>
            <a:r>
              <a:rPr lang="de-DE" dirty="0"/>
              <a:t>veranstaltungen</a:t>
            </a:r>
            <a:endParaRPr lang="de-DE" dirty="0" smtClean="0"/>
          </a:p>
          <a:p>
            <a:pPr lvl="1"/>
            <a:r>
              <a:rPr lang="de-DE" dirty="0" smtClean="0"/>
              <a:t>Wahlveranstaltungen</a:t>
            </a:r>
          </a:p>
          <a:p>
            <a:pPr lvl="1"/>
            <a:r>
              <a:rPr lang="de-DE" dirty="0" smtClean="0"/>
              <a:t>Typ (Bachelor, Master, …)</a:t>
            </a:r>
          </a:p>
          <a:p>
            <a:pPr lvl="1"/>
            <a:r>
              <a:rPr lang="de-DE" dirty="0" smtClean="0"/>
              <a:t>Erforderliche ECTS Punkte</a:t>
            </a:r>
          </a:p>
          <a:p>
            <a:pPr lvl="1"/>
            <a:r>
              <a:rPr lang="de-DE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426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Funktionalität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Stundenplan je für Student bzw. für Dozent</a:t>
            </a:r>
          </a:p>
          <a:p>
            <a:r>
              <a:rPr lang="de-DE" dirty="0" smtClean="0"/>
              <a:t>Belegungsplan eines Raumes</a:t>
            </a:r>
          </a:p>
          <a:p>
            <a:r>
              <a:rPr lang="de-DE" dirty="0" smtClean="0"/>
              <a:t>Studienverzeichnis</a:t>
            </a:r>
          </a:p>
          <a:p>
            <a:r>
              <a:rPr lang="de-DE" dirty="0" smtClean="0"/>
              <a:t>Notenübersicht</a:t>
            </a:r>
            <a:endParaRPr lang="de-DE" dirty="0"/>
          </a:p>
          <a:p>
            <a:r>
              <a:rPr lang="de-DE" dirty="0">
                <a:sym typeface="Wingdings" panose="05000000000000000000" pitchFamily="2" charset="2"/>
              </a:rPr>
              <a:t>Login mit </a:t>
            </a:r>
            <a:r>
              <a:rPr lang="de-DE" dirty="0" smtClean="0">
                <a:sym typeface="Wingdings" panose="05000000000000000000" pitchFamily="2" charset="2"/>
              </a:rPr>
              <a:t>Passwortabfrage</a:t>
            </a:r>
            <a:endParaRPr lang="de-DE" dirty="0" smtClean="0"/>
          </a:p>
          <a:p>
            <a:r>
              <a:rPr lang="de-DE" dirty="0" smtClean="0"/>
              <a:t>Datenschutz</a:t>
            </a:r>
            <a:endParaRPr lang="de-DE" dirty="0"/>
          </a:p>
          <a:p>
            <a:r>
              <a:rPr lang="de-DE" dirty="0" err="1"/>
              <a:t>Prüfungsan</a:t>
            </a:r>
            <a:r>
              <a:rPr lang="de-DE" dirty="0"/>
              <a:t>-/</a:t>
            </a:r>
            <a:r>
              <a:rPr lang="de-DE" dirty="0" err="1" smtClean="0"/>
              <a:t>abmeldung</a:t>
            </a:r>
            <a:endParaRPr lang="de-DE" dirty="0" smtClean="0"/>
          </a:p>
          <a:p>
            <a:r>
              <a:rPr lang="de-DE" dirty="0" smtClean="0"/>
              <a:t> Bonus:</a:t>
            </a:r>
          </a:p>
          <a:p>
            <a:pPr lvl="1"/>
            <a:r>
              <a:rPr lang="de-DE" dirty="0" smtClean="0"/>
              <a:t>Mail/Nachricht an einen/alle Kursteilnehmer</a:t>
            </a:r>
          </a:p>
          <a:p>
            <a:pPr lvl="1"/>
            <a:r>
              <a:rPr lang="de-DE" dirty="0" smtClean="0"/>
              <a:t>An-/Abmeldezeiträume</a:t>
            </a:r>
          </a:p>
          <a:p>
            <a:pPr lvl="1"/>
            <a:r>
              <a:rPr lang="de-DE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5434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30424" y="180327"/>
            <a:ext cx="7283152" cy="634082"/>
          </a:xfrm>
        </p:spPr>
        <p:txBody>
          <a:bodyPr/>
          <a:lstStyle/>
          <a:p>
            <a:r>
              <a:rPr lang="de-DE" dirty="0" smtClean="0"/>
              <a:t>Programmiersprachen/Frameworks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IDE</a:t>
            </a:r>
          </a:p>
          <a:p>
            <a:pPr lvl="1"/>
            <a:r>
              <a:rPr lang="de-DE" dirty="0" smtClean="0"/>
              <a:t>Microsoft Visual Studio 2015 Professional/Enterprise</a:t>
            </a:r>
          </a:p>
          <a:p>
            <a:r>
              <a:rPr lang="de-DE" dirty="0" smtClean="0"/>
              <a:t>Programmiersprache</a:t>
            </a:r>
          </a:p>
          <a:p>
            <a:pPr lvl="1"/>
            <a:r>
              <a:rPr lang="de-DE" dirty="0" smtClean="0"/>
              <a:t>C# (ASP.NET)</a:t>
            </a:r>
          </a:p>
          <a:p>
            <a:r>
              <a:rPr lang="de-DE" dirty="0" smtClean="0"/>
              <a:t>Versionsverwaltung</a:t>
            </a:r>
          </a:p>
          <a:p>
            <a:pPr lvl="1"/>
            <a:r>
              <a:rPr lang="de-DE" dirty="0" smtClean="0"/>
              <a:t>Visual Studio online</a:t>
            </a:r>
            <a:endParaRPr lang="de-DE" dirty="0"/>
          </a:p>
          <a:p>
            <a:pPr lvl="1"/>
            <a:r>
              <a:rPr lang="de-DE" dirty="0" err="1"/>
              <a:t>Github</a:t>
            </a:r>
            <a:r>
              <a:rPr lang="de-DE" dirty="0"/>
              <a:t> </a:t>
            </a:r>
            <a:r>
              <a:rPr lang="de-DE" dirty="0" smtClean="0">
                <a:hlinkClick r:id="rId2"/>
              </a:rPr>
              <a:t>www.github.com</a:t>
            </a:r>
            <a:endParaRPr lang="de-DE" dirty="0" smtClean="0"/>
          </a:p>
          <a:p>
            <a:pPr lvl="1"/>
            <a:r>
              <a:rPr lang="de-DE" dirty="0" smtClean="0"/>
              <a:t>Eigene (nach Rücksprache)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73851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Tutorials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ASP.NET</a:t>
            </a:r>
            <a:r>
              <a:rPr lang="de-DE" dirty="0"/>
              <a:t> </a:t>
            </a:r>
            <a:r>
              <a:rPr lang="de-DE" dirty="0" smtClean="0"/>
              <a:t>(C#)</a:t>
            </a:r>
            <a:endParaRPr lang="de-DE" u="sng" dirty="0" smtClean="0">
              <a:hlinkClick r:id="rId2"/>
            </a:endParaRPr>
          </a:p>
          <a:p>
            <a:pPr marL="457200" lvl="1" indent="0">
              <a:buNone/>
            </a:pPr>
            <a:r>
              <a:rPr lang="de-DE" u="sng" dirty="0" smtClean="0">
                <a:hlinkClick r:id="rId2"/>
              </a:rPr>
              <a:t>http</a:t>
            </a:r>
            <a:r>
              <a:rPr lang="de-DE" u="sng" dirty="0">
                <a:hlinkClick r:id="rId2"/>
              </a:rPr>
              <a:t>://</a:t>
            </a:r>
            <a:r>
              <a:rPr lang="de-DE" u="sng" dirty="0" smtClean="0">
                <a:hlinkClick r:id="rId2"/>
              </a:rPr>
              <a:t>www.asp.net/mvc</a:t>
            </a:r>
            <a:endParaRPr lang="de-DE" dirty="0" smtClean="0"/>
          </a:p>
          <a:p>
            <a:r>
              <a:rPr lang="de-DE" dirty="0" smtClean="0"/>
              <a:t>Tutorial </a:t>
            </a:r>
            <a:r>
              <a:rPr lang="de-DE" dirty="0"/>
              <a:t>das sich speziell mit OR-Mapper </a:t>
            </a:r>
            <a:r>
              <a:rPr lang="de-DE" dirty="0" smtClean="0"/>
              <a:t>befasst</a:t>
            </a:r>
            <a:r>
              <a:rPr lang="de-DE" dirty="0"/>
              <a:t>:</a:t>
            </a:r>
            <a:endParaRPr lang="de-DE" dirty="0" smtClean="0"/>
          </a:p>
          <a:p>
            <a:pPr marL="457200" lvl="1" indent="0">
              <a:buNone/>
            </a:pPr>
            <a:r>
              <a:rPr lang="de-DE" u="sng" dirty="0">
                <a:hlinkClick r:id="rId3"/>
              </a:rPr>
              <a:t>http://www.asp.net/mvc/overview/models-data</a:t>
            </a:r>
            <a:r>
              <a:rPr lang="de-DE" dirty="0"/>
              <a:t> </a:t>
            </a:r>
          </a:p>
          <a:p>
            <a:endParaRPr lang="de-DE" dirty="0" smtClean="0"/>
          </a:p>
          <a:p>
            <a:r>
              <a:rPr lang="de-DE" dirty="0" smtClean="0"/>
              <a:t>MVC-Muster</a:t>
            </a:r>
          </a:p>
          <a:p>
            <a:pPr marL="457200" lvl="1" indent="0">
              <a:buNone/>
            </a:pPr>
            <a:r>
              <a:rPr lang="de-DE" dirty="0">
                <a:hlinkClick r:id="rId4"/>
              </a:rPr>
              <a:t>https://</a:t>
            </a:r>
            <a:r>
              <a:rPr lang="de-DE" dirty="0" smtClean="0">
                <a:hlinkClick r:id="rId4"/>
              </a:rPr>
              <a:t>de.wikipedia.org/wiki/Model_View_Controller</a:t>
            </a:r>
            <a:endParaRPr lang="de-DE" dirty="0" smtClean="0"/>
          </a:p>
          <a:p>
            <a:pPr marL="457200" lvl="1" indent="0">
              <a:buNone/>
            </a:pPr>
            <a:endParaRPr lang="de-DE" dirty="0" smtClean="0"/>
          </a:p>
          <a:p>
            <a:pPr marL="457200" lvl="1" indent="0">
              <a:buNone/>
            </a:pP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4184595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30424" y="180327"/>
            <a:ext cx="7283152" cy="634082"/>
          </a:xfrm>
        </p:spPr>
        <p:txBody>
          <a:bodyPr/>
          <a:lstStyle/>
          <a:p>
            <a:r>
              <a:rPr lang="de-DE" dirty="0" smtClean="0"/>
              <a:t>Organisatorisches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Kontakt</a:t>
            </a:r>
          </a:p>
          <a:p>
            <a:pPr marL="914400" lvl="2" indent="0">
              <a:buNone/>
            </a:pPr>
            <a:r>
              <a:rPr lang="de-DE" dirty="0" smtClean="0"/>
              <a:t>Büro:	H-A 8106 	(Di</a:t>
            </a:r>
            <a:r>
              <a:rPr lang="de-DE" dirty="0"/>
              <a:t>. 13 – 14 </a:t>
            </a:r>
            <a:r>
              <a:rPr lang="de-DE" dirty="0" smtClean="0"/>
              <a:t>Uhr)</a:t>
            </a:r>
          </a:p>
          <a:p>
            <a:pPr marL="914400" lvl="2" indent="0">
              <a:buNone/>
            </a:pPr>
            <a:r>
              <a:rPr lang="de-DE" dirty="0" smtClean="0"/>
              <a:t>Mail:	jochen.kempfle@uni-siegen.de</a:t>
            </a:r>
          </a:p>
          <a:p>
            <a:r>
              <a:rPr lang="de-DE" dirty="0" smtClean="0"/>
              <a:t>Termine mit Anwesenheitspflicht:</a:t>
            </a:r>
          </a:p>
          <a:p>
            <a:pPr lvl="1"/>
            <a:r>
              <a:rPr lang="de-DE" dirty="0" smtClean="0"/>
              <a:t>27.04.18</a:t>
            </a:r>
          </a:p>
          <a:p>
            <a:pPr marL="914400" lvl="2" indent="0">
              <a:buNone/>
            </a:pPr>
            <a:r>
              <a:rPr lang="de-DE" dirty="0" smtClean="0"/>
              <a:t>Vorstellung des (vorläufigen) Pflichtenheftes durch die Gruppen und Bekanntgabe der Rollenverteilung in der Gruppe</a:t>
            </a:r>
            <a:endParaRPr lang="de-DE" dirty="0"/>
          </a:p>
          <a:p>
            <a:pPr lvl="1"/>
            <a:r>
              <a:rPr lang="de-DE" dirty="0" smtClean="0"/>
              <a:t>08.06.18</a:t>
            </a:r>
          </a:p>
          <a:p>
            <a:pPr marL="914400" lvl="2" indent="0">
              <a:buNone/>
            </a:pPr>
            <a:r>
              <a:rPr lang="de-DE" dirty="0" smtClean="0"/>
              <a:t>Kurze </a:t>
            </a:r>
            <a:r>
              <a:rPr lang="de-DE" dirty="0"/>
              <a:t>Vorstellung des </a:t>
            </a:r>
            <a:r>
              <a:rPr lang="de-DE" dirty="0" smtClean="0"/>
              <a:t>Zwischenstandes</a:t>
            </a:r>
            <a:endParaRPr lang="de-DE" dirty="0"/>
          </a:p>
          <a:p>
            <a:pPr lvl="1"/>
            <a:r>
              <a:rPr lang="de-DE" dirty="0" smtClean="0"/>
              <a:t>20.07.18</a:t>
            </a:r>
          </a:p>
          <a:p>
            <a:pPr marL="914400" lvl="2" indent="0">
              <a:buNone/>
            </a:pPr>
            <a:r>
              <a:rPr lang="de-DE" dirty="0" smtClean="0"/>
              <a:t>Präsentation der finalen Software</a:t>
            </a:r>
            <a:endParaRPr lang="de-DE" dirty="0"/>
          </a:p>
          <a:p>
            <a:r>
              <a:rPr lang="de-DE" dirty="0" smtClean="0"/>
              <a:t>Sonst Anwesenheit freiwillig</a:t>
            </a:r>
          </a:p>
        </p:txBody>
      </p:sp>
    </p:spTree>
    <p:extLst>
      <p:ext uri="{BB962C8B-B14F-4D97-AF65-F5344CB8AC3E}">
        <p14:creationId xmlns:p14="http://schemas.microsoft.com/office/powerpoint/2010/main" val="3026112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Lernziele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Selbstständiges Arbeiten</a:t>
            </a:r>
          </a:p>
          <a:p>
            <a:pPr lvl="1"/>
            <a:r>
              <a:rPr lang="de-DE" dirty="0" smtClean="0"/>
              <a:t>Selbstständige Einarbeitung in das Projekt</a:t>
            </a:r>
          </a:p>
          <a:p>
            <a:pPr lvl="1"/>
            <a:r>
              <a:rPr lang="de-DE" dirty="0" smtClean="0"/>
              <a:t>Selbstständige Erlernung der erforderlichen Kenntnisse</a:t>
            </a:r>
          </a:p>
          <a:p>
            <a:r>
              <a:rPr lang="de-DE" dirty="0" smtClean="0"/>
              <a:t>Softwareentwicklung im Team</a:t>
            </a:r>
          </a:p>
          <a:p>
            <a:pPr lvl="1"/>
            <a:r>
              <a:rPr lang="de-DE" dirty="0" smtClean="0"/>
              <a:t>Organisation des Teams</a:t>
            </a:r>
          </a:p>
          <a:p>
            <a:pPr lvl="1"/>
            <a:r>
              <a:rPr lang="de-DE" dirty="0" smtClean="0"/>
              <a:t>Einhaltung von Terminen/Milestones</a:t>
            </a:r>
          </a:p>
          <a:p>
            <a:pPr lvl="1"/>
            <a:r>
              <a:rPr lang="de-DE" dirty="0" smtClean="0"/>
              <a:t>Simultane Bearbeitung des Projektes – Versionsverwaltung</a:t>
            </a:r>
          </a:p>
          <a:p>
            <a:pPr lvl="1"/>
            <a:r>
              <a:rPr lang="de-DE" dirty="0" err="1" smtClean="0"/>
              <a:t>Coding</a:t>
            </a:r>
            <a:r>
              <a:rPr lang="de-DE" dirty="0"/>
              <a:t>-</a:t>
            </a:r>
            <a:r>
              <a:rPr lang="de-DE" dirty="0" smtClean="0"/>
              <a:t>Style und Dokumentation</a:t>
            </a:r>
          </a:p>
          <a:p>
            <a:r>
              <a:rPr lang="de-DE" dirty="0" smtClean="0"/>
              <a:t>Arbeit an einem größeren Projekt</a:t>
            </a:r>
          </a:p>
          <a:p>
            <a:pPr lvl="1"/>
            <a:r>
              <a:rPr lang="de-DE" dirty="0" smtClean="0"/>
              <a:t>Umsetzung von unvollständiger Information in funktionierende Software</a:t>
            </a:r>
          </a:p>
          <a:p>
            <a:pPr lvl="1"/>
            <a:r>
              <a:rPr lang="de-DE" dirty="0" smtClean="0"/>
              <a:t>Programmiermuster: Model-View-Controller (MVC)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81862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30424" y="180327"/>
            <a:ext cx="7283152" cy="634082"/>
          </a:xfrm>
        </p:spPr>
        <p:txBody>
          <a:bodyPr/>
          <a:lstStyle/>
          <a:p>
            <a:r>
              <a:rPr lang="de-DE" dirty="0" smtClean="0"/>
              <a:t>Ablauf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Bearbeitung der Problemstellung in Gruppen mit 5 Personen</a:t>
            </a:r>
            <a:endParaRPr lang="de-DE" dirty="0"/>
          </a:p>
          <a:p>
            <a:r>
              <a:rPr lang="de-DE" dirty="0" smtClean="0"/>
              <a:t>Selbstständiges Arbeiten</a:t>
            </a:r>
          </a:p>
          <a:p>
            <a:pPr lvl="1"/>
            <a:r>
              <a:rPr lang="de-DE" dirty="0" smtClean="0"/>
              <a:t>Lernen durch Tutorials</a:t>
            </a:r>
          </a:p>
          <a:p>
            <a:pPr lvl="1"/>
            <a:r>
              <a:rPr lang="de-DE" dirty="0" smtClean="0"/>
              <a:t>Selbstorganisation in der Gruppe (Code, Test, Dokumentation, Benutzerhandbuch, Pflichtenheft, ...)</a:t>
            </a:r>
            <a:endParaRPr lang="de-DE" dirty="0"/>
          </a:p>
          <a:p>
            <a:pPr lvl="1"/>
            <a:r>
              <a:rPr lang="de-DE" dirty="0" smtClean="0"/>
              <a:t>Bei Problemen:</a:t>
            </a:r>
          </a:p>
          <a:p>
            <a:pPr marL="914400" lvl="2" indent="0">
              <a:buNone/>
            </a:pPr>
            <a:r>
              <a:rPr lang="de-DE" dirty="0" smtClean="0"/>
              <a:t>1. Google/Foren/Tutorials</a:t>
            </a:r>
          </a:p>
          <a:p>
            <a:pPr marL="914400" lvl="2" indent="0">
              <a:buNone/>
            </a:pPr>
            <a:r>
              <a:rPr lang="de-DE" dirty="0" smtClean="0"/>
              <a:t>2. Eigene Gruppe</a:t>
            </a:r>
          </a:p>
          <a:p>
            <a:pPr marL="914400" lvl="2" indent="0">
              <a:buNone/>
            </a:pPr>
            <a:r>
              <a:rPr lang="de-DE" dirty="0" smtClean="0"/>
              <a:t>3. Andere Gruppen</a:t>
            </a:r>
          </a:p>
          <a:p>
            <a:pPr marL="914400" lvl="2" indent="0">
              <a:buNone/>
            </a:pPr>
            <a:r>
              <a:rPr lang="de-DE" dirty="0" smtClean="0"/>
              <a:t>4. Betreuer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04421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Ablauf Präsentationen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Präsentation</a:t>
            </a:r>
          </a:p>
          <a:p>
            <a:pPr lvl="1"/>
            <a:r>
              <a:rPr lang="de-DE" dirty="0" smtClean="0"/>
              <a:t>Kurze Demo der Software</a:t>
            </a:r>
          </a:p>
          <a:p>
            <a:pPr lvl="1"/>
            <a:r>
              <a:rPr lang="de-DE" dirty="0" smtClean="0"/>
              <a:t>Was ist erledigt, was ist noch zu tun</a:t>
            </a:r>
          </a:p>
          <a:p>
            <a:pPr lvl="1"/>
            <a:r>
              <a:rPr lang="de-DE" dirty="0" smtClean="0"/>
              <a:t>Evtl. Probleme/Schwierigkeiten</a:t>
            </a:r>
          </a:p>
          <a:p>
            <a:pPr lvl="1"/>
            <a:endParaRPr lang="de-DE" dirty="0"/>
          </a:p>
          <a:p>
            <a:r>
              <a:rPr lang="de-DE" dirty="0" smtClean="0"/>
              <a:t>Danach mit der Gruppe</a:t>
            </a:r>
          </a:p>
          <a:p>
            <a:pPr lvl="1"/>
            <a:r>
              <a:rPr lang="de-DE" dirty="0" smtClean="0"/>
              <a:t>Wer hat was getan</a:t>
            </a:r>
          </a:p>
          <a:p>
            <a:pPr lvl="1"/>
            <a:r>
              <a:rPr lang="de-DE" dirty="0" smtClean="0"/>
              <a:t>kurze Vorstellung der eigenen Arbeit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38278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Abgabe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Pflichtenheft</a:t>
            </a:r>
            <a:endParaRPr lang="de-DE" dirty="0"/>
          </a:p>
          <a:p>
            <a:r>
              <a:rPr lang="de-DE" dirty="0"/>
              <a:t>Dokumentation</a:t>
            </a:r>
          </a:p>
          <a:p>
            <a:r>
              <a:rPr lang="de-DE" dirty="0"/>
              <a:t>Bedienungsanleitung</a:t>
            </a:r>
          </a:p>
          <a:p>
            <a:r>
              <a:rPr lang="de-DE" dirty="0"/>
              <a:t>Funktionierende </a:t>
            </a:r>
            <a:r>
              <a:rPr lang="de-DE" dirty="0" smtClean="0"/>
              <a:t>Software (Code)</a:t>
            </a: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1664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Gruppenaufteilung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 smtClean="0"/>
          </a:p>
          <a:p>
            <a:r>
              <a:rPr lang="de-DE" dirty="0" smtClean="0"/>
              <a:t>Anwesenheit</a:t>
            </a:r>
            <a:endParaRPr lang="de-DE" dirty="0"/>
          </a:p>
          <a:p>
            <a:endParaRPr lang="de-DE" dirty="0"/>
          </a:p>
          <a:p>
            <a:r>
              <a:rPr lang="de-DE" dirty="0" smtClean="0"/>
              <a:t>Wer hat Programmiererfahrungen?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30984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30424" y="180327"/>
            <a:ext cx="7283152" cy="634082"/>
          </a:xfrm>
        </p:spPr>
        <p:txBody>
          <a:bodyPr/>
          <a:lstStyle/>
          <a:p>
            <a:r>
              <a:rPr lang="de-DE" dirty="0" smtClean="0"/>
              <a:t>Projekt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sz="4000" dirty="0" smtClean="0"/>
          </a:p>
          <a:p>
            <a:pPr marL="0" indent="0" algn="ctr">
              <a:buNone/>
            </a:pPr>
            <a:r>
              <a:rPr lang="de-DE" sz="5400" dirty="0" smtClean="0"/>
              <a:t>Universitäts-Management Software</a:t>
            </a:r>
          </a:p>
          <a:p>
            <a:pPr marL="0" indent="0" algn="ctr">
              <a:buNone/>
            </a:pPr>
            <a:endParaRPr lang="de-DE" dirty="0" smtClean="0"/>
          </a:p>
          <a:p>
            <a:pPr marL="0" indent="0" algn="ctr">
              <a:buNone/>
            </a:pPr>
            <a:endParaRPr lang="de-DE" dirty="0" smtClean="0"/>
          </a:p>
          <a:p>
            <a:pPr marL="0" indent="0" algn="ctr">
              <a:buNone/>
            </a:pPr>
            <a:r>
              <a:rPr lang="de-DE" dirty="0" smtClean="0"/>
              <a:t>Analog zu LSF oder unisono</a:t>
            </a:r>
          </a:p>
          <a:p>
            <a:pPr marL="0" indent="0" algn="ctr">
              <a:buNone/>
            </a:pPr>
            <a:r>
              <a:rPr lang="de-DE" sz="2000" dirty="0" smtClean="0"/>
              <a:t>( nur besser )</a:t>
            </a:r>
          </a:p>
        </p:txBody>
      </p:sp>
    </p:spTree>
    <p:extLst>
      <p:ext uri="{BB962C8B-B14F-4D97-AF65-F5344CB8AC3E}">
        <p14:creationId xmlns:p14="http://schemas.microsoft.com/office/powerpoint/2010/main" val="2539827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Rollen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Student</a:t>
            </a:r>
          </a:p>
          <a:p>
            <a:pPr lvl="1"/>
            <a:r>
              <a:rPr lang="de-DE" dirty="0" smtClean="0"/>
              <a:t>Matrikel Nummer, Semester, persönliche Daten, </a:t>
            </a:r>
            <a:r>
              <a:rPr lang="de-DE" dirty="0" err="1" smtClean="0"/>
              <a:t>eMail</a:t>
            </a:r>
            <a:r>
              <a:rPr lang="de-DE" dirty="0" smtClean="0"/>
              <a:t>, …</a:t>
            </a:r>
          </a:p>
          <a:p>
            <a:pPr lvl="1"/>
            <a:r>
              <a:rPr lang="de-DE" dirty="0" smtClean="0"/>
              <a:t>Kann Veranstaltungen NUR</a:t>
            </a:r>
          </a:p>
          <a:p>
            <a:pPr lvl="2"/>
            <a:r>
              <a:rPr lang="de-DE" dirty="0" smtClean="0"/>
              <a:t>belegen, abwählen und Noten einsehen</a:t>
            </a:r>
          </a:p>
          <a:p>
            <a:pPr lvl="1"/>
            <a:r>
              <a:rPr lang="de-DE" dirty="0" smtClean="0"/>
              <a:t>Studienfach legt belegbare Veranstaltungen fest</a:t>
            </a:r>
          </a:p>
          <a:p>
            <a:r>
              <a:rPr lang="de-DE" dirty="0" smtClean="0"/>
              <a:t>Professor / Dozent</a:t>
            </a:r>
          </a:p>
          <a:p>
            <a:pPr lvl="1"/>
            <a:r>
              <a:rPr lang="de-DE" dirty="0" smtClean="0"/>
              <a:t>Persönliche Daten, </a:t>
            </a:r>
            <a:r>
              <a:rPr lang="de-DE" dirty="0" err="1" smtClean="0"/>
              <a:t>eMail</a:t>
            </a:r>
            <a:r>
              <a:rPr lang="de-DE" dirty="0" smtClean="0"/>
              <a:t>, Zuordnung zu Lehrstuhl, …</a:t>
            </a:r>
          </a:p>
          <a:p>
            <a:pPr lvl="1"/>
            <a:r>
              <a:rPr lang="de-DE" dirty="0" smtClean="0"/>
              <a:t>Kann Veranstaltungen NUR seines Lehrstuhles</a:t>
            </a:r>
          </a:p>
          <a:p>
            <a:pPr lvl="2"/>
            <a:r>
              <a:rPr lang="de-DE" dirty="0" smtClean="0"/>
              <a:t>Erstellen, bearbeiten und löschen</a:t>
            </a:r>
          </a:p>
          <a:p>
            <a:pPr lvl="2"/>
            <a:r>
              <a:rPr lang="de-DE" dirty="0" smtClean="0"/>
              <a:t>Studenten und Dozenten zuweisen und entfernen</a:t>
            </a:r>
          </a:p>
          <a:p>
            <a:pPr lvl="2"/>
            <a:r>
              <a:rPr lang="de-DE" dirty="0" smtClean="0"/>
              <a:t>Noten eintragen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6440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67456E6BD2E054189FF3BCC7561D6CE" ma:contentTypeVersion="0" ma:contentTypeDescription="Ein neues Dokument erstellen." ma:contentTypeScope="" ma:versionID="c90c4f8008dec46b2d28927a56a019d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4f5dc90cf06628c3b90945c8266c24d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F13BF25-7D00-4E3F-8ABC-F93CFF24F566}">
  <ds:schemaRefs>
    <ds:schemaRef ds:uri="http://www.w3.org/XML/1998/namespace"/>
    <ds:schemaRef ds:uri="http://schemas.openxmlformats.org/package/2006/metadata/core-properties"/>
    <ds:schemaRef ds:uri="http://schemas.microsoft.com/office/infopath/2007/PartnerControls"/>
    <ds:schemaRef ds:uri="http://purl.org/dc/elements/1.1/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FAD94A0C-FDE8-4114-A8D0-67CC312C3A0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B6759F0-2875-4F59-AA95-A78BF92F812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437</Words>
  <Application>Microsoft Office PowerPoint</Application>
  <PresentationFormat>Bildschirmpräsentation (4:3)</PresentationFormat>
  <Paragraphs>141</Paragraphs>
  <Slides>15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20" baseType="lpstr">
      <vt:lpstr>MS PGothic</vt:lpstr>
      <vt:lpstr>Arial</vt:lpstr>
      <vt:lpstr>Calibri</vt:lpstr>
      <vt:lpstr>Wingdings</vt:lpstr>
      <vt:lpstr>Larissa-Design</vt:lpstr>
      <vt:lpstr>PowerPoint-Präsentation</vt:lpstr>
      <vt:lpstr>Organisatorisches</vt:lpstr>
      <vt:lpstr>Lernziele</vt:lpstr>
      <vt:lpstr>Ablauf</vt:lpstr>
      <vt:lpstr>Ablauf Präsentationen</vt:lpstr>
      <vt:lpstr>Abgabe</vt:lpstr>
      <vt:lpstr>Gruppenaufteilung</vt:lpstr>
      <vt:lpstr>Projekt</vt:lpstr>
      <vt:lpstr>Rollen</vt:lpstr>
      <vt:lpstr>Rollen</vt:lpstr>
      <vt:lpstr>Ressourcen</vt:lpstr>
      <vt:lpstr>Ressourcen</vt:lpstr>
      <vt:lpstr>Funktionalität</vt:lpstr>
      <vt:lpstr>Programmiersprachen/Frameworks</vt:lpstr>
      <vt:lpstr>Tutorials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Christian</dc:creator>
  <cp:lastModifiedBy>Jochen</cp:lastModifiedBy>
  <cp:revision>595</cp:revision>
  <cp:lastPrinted>2013-09-02T11:42:46Z</cp:lastPrinted>
  <dcterms:created xsi:type="dcterms:W3CDTF">2010-11-29T13:53:01Z</dcterms:created>
  <dcterms:modified xsi:type="dcterms:W3CDTF">2018-04-13T11:45:33Z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0x010100A67456E6BD2E054189FF3BCC7561D6CE</vt:lpwstr>
  </property>
</Properties>
</file>