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385" r:id="rId5"/>
    <p:sldId id="387" r:id="rId6"/>
    <p:sldId id="393" r:id="rId7"/>
    <p:sldId id="391" r:id="rId8"/>
    <p:sldId id="388" r:id="rId9"/>
    <p:sldId id="394" r:id="rId10"/>
    <p:sldId id="392" r:id="rId11"/>
    <p:sldId id="389" r:id="rId12"/>
    <p:sldId id="408" r:id="rId13"/>
    <p:sldId id="405" r:id="rId14"/>
    <p:sldId id="403" r:id="rId15"/>
    <p:sldId id="407" r:id="rId16"/>
    <p:sldId id="409" r:id="rId17"/>
    <p:sldId id="398" r:id="rId18"/>
    <p:sldId id="404" r:id="rId19"/>
    <p:sldId id="399" r:id="rId20"/>
    <p:sldId id="390" r:id="rId21"/>
    <p:sldId id="397" r:id="rId22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orient="horz" pos="4020">
          <p15:clr>
            <a:srgbClr val="A4A3A4"/>
          </p15:clr>
        </p15:guide>
        <p15:guide id="4" pos="249">
          <p15:clr>
            <a:srgbClr val="A4A3A4"/>
          </p15:clr>
        </p15:guide>
        <p15:guide id="5" pos="5511">
          <p15:clr>
            <a:srgbClr val="A4A3A4"/>
          </p15:clr>
        </p15:guide>
        <p15:guide id="6" pos="34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0B718"/>
    <a:srgbClr val="FF0000"/>
    <a:srgbClr val="EDF496"/>
    <a:srgbClr val="250A9A"/>
    <a:srgbClr val="0303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7226" autoAdjust="0"/>
  </p:normalViewPr>
  <p:slideViewPr>
    <p:cSldViewPr snapToObjects="1">
      <p:cViewPr varScale="1">
        <p:scale>
          <a:sx n="115" d="100"/>
          <a:sy n="115" d="100"/>
        </p:scale>
        <p:origin x="1476" y="84"/>
      </p:cViewPr>
      <p:guideLst>
        <p:guide orient="horz" pos="2160"/>
        <p:guide orient="horz" pos="845"/>
        <p:guide orient="horz" pos="4020"/>
        <p:guide pos="249"/>
        <p:guide pos="5511"/>
        <p:guide pos="3424"/>
      </p:guideLst>
    </p:cSldViewPr>
  </p:slideViewPr>
  <p:outlineViewPr>
    <p:cViewPr>
      <p:scale>
        <a:sx n="33" d="100"/>
        <a:sy n="33" d="100"/>
      </p:scale>
      <p:origin x="12" y="150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5" d="100"/>
          <a:sy n="85" d="100"/>
        </p:scale>
        <p:origin x="-383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988802-853B-4A6F-8535-6191CA6FC175}" type="datetimeFigureOut">
              <a:rPr lang="de-DE" altLang="en-US"/>
              <a:pPr>
                <a:defRPr/>
              </a:pPr>
              <a:t>15.04.2021</a:t>
            </a:fld>
            <a:endParaRPr lang="de-DE" alt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75A463-D49D-4640-B347-BE2997B1F30D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300104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64A6D9-2E4C-4ADA-96A8-8B5F7E74B69C}" type="datetimeFigureOut">
              <a:rPr lang="de-DE" altLang="en-US"/>
              <a:pPr>
                <a:defRPr/>
              </a:pPr>
              <a:t>15.04.2021</a:t>
            </a:fld>
            <a:endParaRPr lang="de-DE" alt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altLang="en-US" noProof="0" smtClean="0"/>
              <a:t>Textmasterformate durch Klicken bearbeiten</a:t>
            </a:r>
          </a:p>
          <a:p>
            <a:pPr lvl="1"/>
            <a:r>
              <a:rPr lang="de-DE" altLang="en-US" noProof="0" smtClean="0"/>
              <a:t>Zweite Ebene</a:t>
            </a:r>
          </a:p>
          <a:p>
            <a:pPr lvl="2"/>
            <a:r>
              <a:rPr lang="de-DE" altLang="en-US" noProof="0" smtClean="0"/>
              <a:t>Dritte Ebene</a:t>
            </a:r>
          </a:p>
          <a:p>
            <a:pPr lvl="3"/>
            <a:r>
              <a:rPr lang="de-DE" altLang="en-US" noProof="0" smtClean="0"/>
              <a:t>Vierte Ebene</a:t>
            </a:r>
          </a:p>
          <a:p>
            <a:pPr lvl="4"/>
            <a:r>
              <a:rPr lang="de-DE" altLang="en-US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C59B7C9-18E5-4DCF-9DC9-DE2D40F44E80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597903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402"/>
            <a:ext cx="7283152" cy="63408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901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pic>
        <p:nvPicPr>
          <p:cNvPr id="4" name="Picture 8" descr="logo.pdf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2957" b="11629"/>
          <a:stretch/>
        </p:blipFill>
        <p:spPr>
          <a:xfrm>
            <a:off x="8388424" y="116632"/>
            <a:ext cx="565683" cy="565107"/>
          </a:xfrm>
          <a:prstGeom prst="rect">
            <a:avLst/>
          </a:prstGeom>
        </p:spPr>
      </p:pic>
      <p:sp>
        <p:nvSpPr>
          <p:cNvPr id="5" name="Rectangle 14"/>
          <p:cNvSpPr/>
          <p:nvPr userDrawn="1"/>
        </p:nvSpPr>
        <p:spPr>
          <a:xfrm>
            <a:off x="3951573" y="6494901"/>
            <a:ext cx="5262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More information: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http://</a:t>
            </a:r>
            <a:r>
              <a:rPr lang="en-US" b="1" dirty="0" err="1">
                <a:solidFill>
                  <a:srgbClr val="FFFFFF"/>
                </a:solidFill>
                <a:latin typeface="Calibri"/>
                <a:cs typeface="Calibri"/>
              </a:rPr>
              <a:t>ubicomp.eti.uni-siegen.de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7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765175"/>
            <a:ext cx="9144000" cy="1444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0303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8" name="Picture 6" descr="logo_uni_siegen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r="68469"/>
          <a:stretch>
            <a:fillRect/>
          </a:stretch>
        </p:blipFill>
        <p:spPr bwMode="auto">
          <a:xfrm>
            <a:off x="280988" y="188913"/>
            <a:ext cx="4746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/>
        </p:nvCxnSpPr>
        <p:spPr>
          <a:xfrm>
            <a:off x="0" y="765175"/>
            <a:ext cx="9144000" cy="0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thub.com/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tnet.microsoft.com/learn/aspnet" TargetMode="External"/><Relationship Id="rId2" Type="http://schemas.openxmlformats.org/officeDocument/2006/relationships/hyperlink" Target="http://www.asp.net/mvc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e.wikipedia.org/wiki/Model_View_Controller" TargetMode="External"/><Relationship Id="rId5" Type="http://schemas.openxmlformats.org/officeDocument/2006/relationships/hyperlink" Target="https://docs.microsoft.com/en-us/aspnet/core/mobile/native-mobile-backend" TargetMode="External"/><Relationship Id="rId4" Type="http://schemas.openxmlformats.org/officeDocument/2006/relationships/hyperlink" Target="https://docs.microsoft.com/en-us/aspnet/cor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jochen.kempfle@uni-siegen.de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886"/>
          </a:xfrm>
        </p:spPr>
        <p:txBody>
          <a:bodyPr/>
          <a:lstStyle/>
          <a:p>
            <a:pPr marL="0" indent="0" algn="ctr">
              <a:buNone/>
            </a:pPr>
            <a:r>
              <a:rPr lang="de-DE" sz="4800" dirty="0" smtClean="0"/>
              <a:t>Implementierung</a:t>
            </a:r>
          </a:p>
          <a:p>
            <a:pPr marL="0" indent="0" algn="ctr">
              <a:buNone/>
            </a:pPr>
            <a:r>
              <a:rPr lang="de-DE" sz="4800" dirty="0"/>
              <a:t>v</a:t>
            </a:r>
            <a:r>
              <a:rPr lang="de-DE" sz="4800" dirty="0" smtClean="0"/>
              <a:t>on</a:t>
            </a:r>
          </a:p>
          <a:p>
            <a:pPr marL="0" indent="0" algn="ctr">
              <a:buNone/>
            </a:pPr>
            <a:r>
              <a:rPr lang="de-DE" sz="4800" dirty="0" smtClean="0"/>
              <a:t>Anwendungssystemen</a:t>
            </a:r>
            <a:endParaRPr lang="de-DE" sz="4800" dirty="0"/>
          </a:p>
        </p:txBody>
      </p:sp>
      <p:pic>
        <p:nvPicPr>
          <p:cNvPr id="4" name="Picture 8" descr="logo.pdf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2957" b="11629"/>
          <a:stretch/>
        </p:blipFill>
        <p:spPr>
          <a:xfrm>
            <a:off x="8388424" y="116632"/>
            <a:ext cx="565683" cy="565107"/>
          </a:xfrm>
          <a:prstGeom prst="rect">
            <a:avLst/>
          </a:prstGeom>
        </p:spPr>
      </p:pic>
      <p:sp>
        <p:nvSpPr>
          <p:cNvPr id="6" name="Rectangle 14"/>
          <p:cNvSpPr/>
          <p:nvPr/>
        </p:nvSpPr>
        <p:spPr>
          <a:xfrm>
            <a:off x="3951573" y="6494901"/>
            <a:ext cx="5262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More information: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http://</a:t>
            </a:r>
            <a:r>
              <a:rPr lang="en-US" b="1" dirty="0" err="1">
                <a:solidFill>
                  <a:srgbClr val="FFFFFF"/>
                </a:solidFill>
                <a:latin typeface="Calibri"/>
                <a:cs typeface="Calibri"/>
              </a:rPr>
              <a:t>ubicomp.eti.uni-siegen.de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1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Bisherige Lösung</a:t>
            </a:r>
            <a:endParaRPr lang="en-US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24744"/>
            <a:ext cx="8928992" cy="501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76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Implementierung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329014"/>
          </a:xfrm>
        </p:spPr>
        <p:txBody>
          <a:bodyPr/>
          <a:lstStyle/>
          <a:p>
            <a:r>
              <a:rPr lang="de-DE" dirty="0" smtClean="0"/>
              <a:t>Website</a:t>
            </a:r>
            <a:endParaRPr lang="de-DE" dirty="0" smtClean="0"/>
          </a:p>
          <a:p>
            <a:pPr lvl="1"/>
            <a:r>
              <a:rPr lang="de-DE" dirty="0" smtClean="0"/>
              <a:t>Dashboard auf der Startseite </a:t>
            </a:r>
            <a:r>
              <a:rPr lang="de-DE" dirty="0" smtClean="0"/>
              <a:t>mit Visualisierung </a:t>
            </a:r>
            <a:r>
              <a:rPr lang="de-DE" dirty="0" smtClean="0"/>
              <a:t>von z.B</a:t>
            </a:r>
            <a:r>
              <a:rPr lang="de-DE" dirty="0" smtClean="0"/>
              <a:t>.</a:t>
            </a:r>
          </a:p>
          <a:p>
            <a:pPr lvl="2"/>
            <a:r>
              <a:rPr lang="de-DE" dirty="0" smtClean="0"/>
              <a:t>Gesamtfortschritt</a:t>
            </a:r>
          </a:p>
          <a:p>
            <a:pPr lvl="2"/>
            <a:r>
              <a:rPr lang="de-DE" dirty="0" smtClean="0"/>
              <a:t>Tages-</a:t>
            </a:r>
            <a:r>
              <a:rPr lang="de-DE" dirty="0" smtClean="0"/>
              <a:t>/wochenaktuelle </a:t>
            </a:r>
            <a:r>
              <a:rPr lang="de-DE" dirty="0" smtClean="0"/>
              <a:t>Fortschritte</a:t>
            </a:r>
          </a:p>
          <a:p>
            <a:pPr lvl="2"/>
            <a:r>
              <a:rPr lang="de-DE" dirty="0" smtClean="0"/>
              <a:t>Beitrag </a:t>
            </a:r>
            <a:r>
              <a:rPr lang="de-DE" dirty="0" smtClean="0"/>
              <a:t>pro </a:t>
            </a:r>
            <a:r>
              <a:rPr lang="de-DE" dirty="0" smtClean="0"/>
              <a:t>Universität</a:t>
            </a:r>
          </a:p>
          <a:p>
            <a:pPr lvl="2"/>
            <a:r>
              <a:rPr lang="de-DE" dirty="0" smtClean="0"/>
              <a:t>Anzahl </a:t>
            </a:r>
            <a:r>
              <a:rPr lang="de-DE" dirty="0" smtClean="0"/>
              <a:t>aktiver </a:t>
            </a:r>
            <a:r>
              <a:rPr lang="de-DE" dirty="0" smtClean="0"/>
              <a:t>Teilnehmer</a:t>
            </a:r>
          </a:p>
          <a:p>
            <a:pPr lvl="2"/>
            <a:r>
              <a:rPr lang="de-DE" dirty="0" smtClean="0"/>
              <a:t>Neuigkeiten</a:t>
            </a:r>
          </a:p>
          <a:p>
            <a:pPr lvl="2"/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creative</a:t>
            </a:r>
            <a:r>
              <a:rPr lang="de-DE" dirty="0" smtClean="0"/>
              <a:t> ;)</a:t>
            </a:r>
          </a:p>
          <a:p>
            <a:pPr lvl="1"/>
            <a:r>
              <a:rPr lang="de-DE" dirty="0" smtClean="0"/>
              <a:t>Dashboard sollte übersichtlich sein</a:t>
            </a:r>
          </a:p>
          <a:p>
            <a:pPr lvl="2"/>
            <a:r>
              <a:rPr lang="de-DE" dirty="0" smtClean="0"/>
              <a:t>Beschränkung auf „interessante“ Visualisierungen</a:t>
            </a:r>
          </a:p>
          <a:p>
            <a:pPr lvl="2"/>
            <a:r>
              <a:rPr lang="de-DE" dirty="0" smtClean="0"/>
              <a:t>Oder Gliederung verschiedener Kategorien in eigene Reiter</a:t>
            </a:r>
            <a:endParaRPr lang="de-DE" dirty="0" smtClean="0"/>
          </a:p>
          <a:p>
            <a:pPr lvl="1"/>
            <a:r>
              <a:rPr lang="de-DE" dirty="0" err="1" smtClean="0"/>
              <a:t>Loginbereich</a:t>
            </a:r>
            <a:r>
              <a:rPr lang="de-DE" dirty="0"/>
              <a:t> mit </a:t>
            </a:r>
            <a:r>
              <a:rPr lang="de-DE" dirty="0" smtClean="0"/>
              <a:t>Passwort für </a:t>
            </a:r>
            <a:r>
              <a:rPr lang="de-DE" dirty="0" err="1" smtClean="0"/>
              <a:t>Supervisoren</a:t>
            </a:r>
            <a:r>
              <a:rPr lang="de-DE" dirty="0" smtClean="0"/>
              <a:t>/Admins</a:t>
            </a:r>
          </a:p>
          <a:p>
            <a:pPr lvl="2"/>
            <a:r>
              <a:rPr lang="de-DE" dirty="0" smtClean="0"/>
              <a:t>Verwaltung von Nutzern, Daten und Dashboard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04670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Dashboard - Beispiel</a:t>
            </a:r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652" y="1124744"/>
            <a:ext cx="6264696" cy="509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30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Implementierung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329014"/>
          </a:xfrm>
        </p:spPr>
        <p:txBody>
          <a:bodyPr/>
          <a:lstStyle/>
          <a:p>
            <a:r>
              <a:rPr lang="de-DE" dirty="0" smtClean="0"/>
              <a:t>App</a:t>
            </a:r>
            <a:endParaRPr lang="de-DE" dirty="0" smtClean="0"/>
          </a:p>
          <a:p>
            <a:pPr lvl="1"/>
            <a:r>
              <a:rPr lang="de-DE" dirty="0" smtClean="0"/>
              <a:t>Aufnahme </a:t>
            </a:r>
            <a:r>
              <a:rPr lang="de-DE" dirty="0" smtClean="0"/>
              <a:t>zurückgelegter </a:t>
            </a:r>
            <a:r>
              <a:rPr lang="de-DE" dirty="0" smtClean="0"/>
              <a:t>Distanzen in die Datenbank</a:t>
            </a:r>
          </a:p>
          <a:p>
            <a:pPr lvl="2"/>
            <a:r>
              <a:rPr lang="de-DE" dirty="0" smtClean="0"/>
              <a:t>Location-Tracking</a:t>
            </a:r>
          </a:p>
          <a:p>
            <a:pPr lvl="2"/>
            <a:r>
              <a:rPr lang="de-DE" dirty="0" smtClean="0"/>
              <a:t>Keine Positionsdaten (Datenschutz!)</a:t>
            </a:r>
          </a:p>
          <a:p>
            <a:pPr lvl="1"/>
            <a:r>
              <a:rPr lang="de-DE" dirty="0" smtClean="0"/>
              <a:t>Dashboard</a:t>
            </a:r>
          </a:p>
          <a:p>
            <a:pPr lvl="2"/>
            <a:r>
              <a:rPr lang="de-DE" dirty="0" smtClean="0"/>
              <a:t>Übersichtliche Kurzfassung des Web-Dashboards</a:t>
            </a:r>
          </a:p>
          <a:p>
            <a:pPr lvl="2"/>
            <a:r>
              <a:rPr lang="de-DE" dirty="0" smtClean="0"/>
              <a:t>Benutzerspezifische Daten, z.B.</a:t>
            </a:r>
          </a:p>
          <a:p>
            <a:pPr lvl="3"/>
            <a:r>
              <a:rPr lang="de-DE" dirty="0" smtClean="0"/>
              <a:t>Aktivitätsverlauf</a:t>
            </a:r>
          </a:p>
          <a:p>
            <a:pPr lvl="3"/>
            <a:r>
              <a:rPr lang="de-DE" dirty="0" smtClean="0"/>
              <a:t>eigene Strecke</a:t>
            </a:r>
            <a:endParaRPr lang="de-DE" dirty="0" smtClean="0"/>
          </a:p>
          <a:p>
            <a:pPr lvl="1"/>
            <a:r>
              <a:rPr lang="de-DE" dirty="0" smtClean="0"/>
              <a:t>Bonus: </a:t>
            </a:r>
            <a:r>
              <a:rPr lang="de-DE" dirty="0" err="1" smtClean="0"/>
              <a:t>Gamification</a:t>
            </a:r>
            <a:endParaRPr lang="de-DE" dirty="0" smtClean="0"/>
          </a:p>
          <a:p>
            <a:pPr lvl="2"/>
            <a:r>
              <a:rPr lang="de-DE" dirty="0"/>
              <a:t>Kein Wettbewerb (kein </a:t>
            </a:r>
            <a:r>
              <a:rPr lang="de-DE" dirty="0" err="1"/>
              <a:t>Leaderboard</a:t>
            </a:r>
            <a:r>
              <a:rPr lang="de-DE" dirty="0"/>
              <a:t> etc</a:t>
            </a:r>
            <a:r>
              <a:rPr lang="de-DE" dirty="0" smtClean="0"/>
              <a:t>.)</a:t>
            </a:r>
            <a:endParaRPr lang="de-DE" dirty="0"/>
          </a:p>
          <a:p>
            <a:pPr lvl="2"/>
            <a:r>
              <a:rPr lang="de-DE" dirty="0" smtClean="0"/>
              <a:t>z.B</a:t>
            </a:r>
            <a:r>
              <a:rPr lang="de-DE" dirty="0" smtClean="0"/>
              <a:t>. </a:t>
            </a:r>
            <a:r>
              <a:rPr lang="de-DE" dirty="0" err="1" smtClean="0"/>
              <a:t>Achievements</a:t>
            </a:r>
            <a:r>
              <a:rPr lang="de-DE" dirty="0" smtClean="0"/>
              <a:t>, </a:t>
            </a:r>
            <a:r>
              <a:rPr lang="de-DE" dirty="0" err="1" smtClean="0"/>
              <a:t>Badges</a:t>
            </a:r>
            <a:endParaRPr lang="de-DE" dirty="0" smtClean="0"/>
          </a:p>
          <a:p>
            <a:pPr lvl="2"/>
            <a:r>
              <a:rPr lang="de-DE" dirty="0" smtClean="0"/>
              <a:t>Eigene </a:t>
            </a:r>
            <a:r>
              <a:rPr lang="de-DE" dirty="0" smtClean="0"/>
              <a:t>Ideen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11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Rollen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329014"/>
          </a:xfrm>
        </p:spPr>
        <p:txBody>
          <a:bodyPr/>
          <a:lstStyle/>
          <a:p>
            <a:r>
              <a:rPr lang="de-DE" dirty="0" smtClean="0"/>
              <a:t>Nutzer (regulärer Teilnehmer)</a:t>
            </a:r>
          </a:p>
          <a:p>
            <a:pPr lvl="1"/>
            <a:r>
              <a:rPr lang="de-DE" dirty="0" smtClean="0"/>
              <a:t>App-basiert</a:t>
            </a:r>
          </a:p>
          <a:p>
            <a:pPr lvl="1"/>
            <a:r>
              <a:rPr lang="de-DE" dirty="0" smtClean="0"/>
              <a:t>Identifikation mit gültiger Uni-Mail</a:t>
            </a:r>
          </a:p>
          <a:p>
            <a:pPr lvl="1"/>
            <a:r>
              <a:rPr lang="de-DE" dirty="0" smtClean="0"/>
              <a:t>Profil (anonyme Zusatzinfos)</a:t>
            </a:r>
            <a:endParaRPr lang="de-DE" dirty="0" smtClean="0"/>
          </a:p>
          <a:p>
            <a:pPr lvl="2"/>
            <a:r>
              <a:rPr lang="de-DE" dirty="0" smtClean="0"/>
              <a:t>Universitätszugehörigkeit</a:t>
            </a:r>
          </a:p>
          <a:p>
            <a:pPr lvl="2"/>
            <a:r>
              <a:rPr lang="de-DE" dirty="0" smtClean="0"/>
              <a:t>Student/Mitarbeiter</a:t>
            </a:r>
          </a:p>
          <a:p>
            <a:pPr lvl="1"/>
            <a:r>
              <a:rPr lang="de-DE" dirty="0" smtClean="0"/>
              <a:t>Kann </a:t>
            </a:r>
            <a:r>
              <a:rPr lang="de-DE" dirty="0" smtClean="0"/>
              <a:t>neue Distanz-Daten eingeben</a:t>
            </a:r>
          </a:p>
          <a:p>
            <a:pPr lvl="2"/>
            <a:r>
              <a:rPr lang="de-DE" dirty="0" smtClean="0"/>
              <a:t>Distanz </a:t>
            </a:r>
            <a:r>
              <a:rPr lang="de-DE" dirty="0" smtClean="0"/>
              <a:t>(via Location-Tracking)</a:t>
            </a:r>
          </a:p>
          <a:p>
            <a:pPr lvl="2"/>
            <a:r>
              <a:rPr lang="de-DE" dirty="0" smtClean="0"/>
              <a:t>Art </a:t>
            </a:r>
            <a:r>
              <a:rPr lang="de-DE" dirty="0" smtClean="0"/>
              <a:t>der zurückgelegten Distanz (Fahrrad, Laufen, Wandern, Kanu, </a:t>
            </a:r>
            <a:r>
              <a:rPr lang="de-DE" dirty="0" smtClean="0"/>
              <a:t>…)</a:t>
            </a:r>
          </a:p>
          <a:p>
            <a:pPr lvl="2"/>
            <a:r>
              <a:rPr lang="de-DE" dirty="0" smtClean="0"/>
              <a:t>Optional: Dauer der Aktivität</a:t>
            </a:r>
            <a:endParaRPr lang="de-DE" dirty="0" smtClean="0"/>
          </a:p>
          <a:p>
            <a:pPr lvl="2"/>
            <a:r>
              <a:rPr lang="de-DE" dirty="0"/>
              <a:t>Optional: Upload </a:t>
            </a:r>
            <a:r>
              <a:rPr lang="de-DE" dirty="0" smtClean="0"/>
              <a:t>von </a:t>
            </a:r>
            <a:r>
              <a:rPr lang="de-DE" dirty="0" smtClean="0"/>
              <a:t>Fotos</a:t>
            </a:r>
          </a:p>
          <a:p>
            <a:pPr lvl="2"/>
            <a:r>
              <a:rPr lang="de-DE" dirty="0"/>
              <a:t>Optional: </a:t>
            </a:r>
            <a:r>
              <a:rPr lang="de-DE" dirty="0" smtClean="0"/>
              <a:t>Manuelle Eingabe von Distanzen (betrugssicher)</a:t>
            </a:r>
          </a:p>
          <a:p>
            <a:pPr lvl="3"/>
            <a:r>
              <a:rPr lang="de-DE" dirty="0" smtClean="0"/>
              <a:t>Tageslimit, halbe Punktzahl (bei </a:t>
            </a:r>
            <a:r>
              <a:rPr lang="de-DE" dirty="0" err="1" smtClean="0"/>
              <a:t>Gamification</a:t>
            </a:r>
            <a:r>
              <a:rPr lang="de-DE" dirty="0" smtClean="0"/>
              <a:t>), …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39644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Rollen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Supervisor</a:t>
            </a:r>
          </a:p>
          <a:p>
            <a:pPr lvl="1"/>
            <a:r>
              <a:rPr lang="de-DE" dirty="0" smtClean="0"/>
              <a:t>Nutzer mit erweiterten Rechten</a:t>
            </a:r>
          </a:p>
          <a:p>
            <a:pPr lvl="2"/>
            <a:r>
              <a:rPr lang="de-DE" dirty="0"/>
              <a:t>Name, Mail</a:t>
            </a:r>
            <a:r>
              <a:rPr lang="de-DE" dirty="0" smtClean="0"/>
              <a:t>, usw.</a:t>
            </a:r>
          </a:p>
          <a:p>
            <a:pPr lvl="2"/>
            <a:r>
              <a:rPr lang="de-DE" dirty="0" smtClean="0"/>
              <a:t>Universitätszugehörigkeit</a:t>
            </a:r>
          </a:p>
          <a:p>
            <a:pPr lvl="2"/>
            <a:r>
              <a:rPr lang="de-DE" dirty="0" smtClean="0"/>
              <a:t>Zugriff auf Webpage</a:t>
            </a:r>
          </a:p>
          <a:p>
            <a:pPr lvl="1"/>
            <a:r>
              <a:rPr lang="de-DE" dirty="0" smtClean="0"/>
              <a:t>Kann andere (reguläre) Nutzer</a:t>
            </a:r>
          </a:p>
          <a:p>
            <a:pPr lvl="2"/>
            <a:r>
              <a:rPr lang="de-DE" dirty="0" smtClean="0"/>
              <a:t>Sperren oder entfernen</a:t>
            </a:r>
          </a:p>
          <a:p>
            <a:pPr lvl="2"/>
            <a:r>
              <a:rPr lang="de-DE" dirty="0" smtClean="0"/>
              <a:t>Daten bearbeiten (Distanzen eintragen oder entfernen)</a:t>
            </a:r>
          </a:p>
          <a:p>
            <a:pPr lvl="1"/>
            <a:r>
              <a:rPr lang="de-DE" dirty="0" smtClean="0"/>
              <a:t>Kann Daten von </a:t>
            </a:r>
            <a:r>
              <a:rPr lang="de-DE" dirty="0" err="1" smtClean="0"/>
              <a:t>Social</a:t>
            </a:r>
            <a:r>
              <a:rPr lang="de-DE" dirty="0" smtClean="0"/>
              <a:t>-Media Kanälen</a:t>
            </a:r>
          </a:p>
          <a:p>
            <a:pPr lvl="2"/>
            <a:r>
              <a:rPr lang="de-DE" dirty="0" smtClean="0"/>
              <a:t>Eintragen, </a:t>
            </a:r>
            <a:r>
              <a:rPr lang="de-DE" dirty="0"/>
              <a:t>bearbeiten und </a:t>
            </a:r>
            <a:r>
              <a:rPr lang="de-DE" dirty="0" smtClean="0"/>
              <a:t>löschen</a:t>
            </a:r>
          </a:p>
          <a:p>
            <a:pPr lvl="1"/>
            <a:r>
              <a:rPr lang="de-DE" dirty="0" smtClean="0"/>
              <a:t>Kann Neuigkeiten auf Dashboard</a:t>
            </a:r>
          </a:p>
          <a:p>
            <a:pPr lvl="2"/>
            <a:r>
              <a:rPr lang="de-DE" dirty="0" smtClean="0"/>
              <a:t>Posten, </a:t>
            </a:r>
            <a:r>
              <a:rPr lang="de-DE" dirty="0" smtClean="0"/>
              <a:t>bearbeiten und löschen</a:t>
            </a:r>
          </a:p>
        </p:txBody>
      </p:sp>
    </p:spTree>
    <p:extLst>
      <p:ext uri="{BB962C8B-B14F-4D97-AF65-F5344CB8AC3E}">
        <p14:creationId xmlns:p14="http://schemas.microsoft.com/office/powerpoint/2010/main" val="19095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Rollen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Administrator</a:t>
            </a:r>
          </a:p>
          <a:p>
            <a:pPr lvl="1"/>
            <a:r>
              <a:rPr lang="de-DE" dirty="0" smtClean="0"/>
              <a:t>Nutzer mit Vollzugriff</a:t>
            </a:r>
            <a:endParaRPr lang="de-DE" dirty="0"/>
          </a:p>
          <a:p>
            <a:pPr lvl="1"/>
            <a:r>
              <a:rPr lang="de-DE" dirty="0" smtClean="0"/>
              <a:t>Kann alle Nutzer </a:t>
            </a:r>
          </a:p>
          <a:p>
            <a:pPr lvl="2"/>
            <a:r>
              <a:rPr lang="de-DE" dirty="0" smtClean="0"/>
              <a:t>Erstellen</a:t>
            </a:r>
            <a:r>
              <a:rPr lang="de-DE" dirty="0"/>
              <a:t>, </a:t>
            </a:r>
            <a:r>
              <a:rPr lang="de-DE" dirty="0" smtClean="0"/>
              <a:t>bearbeiten, sperren </a:t>
            </a:r>
            <a:r>
              <a:rPr lang="de-DE" dirty="0"/>
              <a:t>und </a:t>
            </a:r>
            <a:r>
              <a:rPr lang="de-DE" dirty="0" smtClean="0"/>
              <a:t>löschen</a:t>
            </a:r>
          </a:p>
          <a:p>
            <a:pPr lvl="2"/>
            <a:r>
              <a:rPr lang="de-DE" dirty="0" smtClean="0"/>
              <a:t>Supervisor-Berechtigungen zuweisen und entfernen</a:t>
            </a:r>
          </a:p>
          <a:p>
            <a:pPr lvl="1"/>
            <a:r>
              <a:rPr lang="de-DE" dirty="0" smtClean="0"/>
              <a:t>Kann Daten</a:t>
            </a:r>
          </a:p>
          <a:p>
            <a:pPr lvl="2"/>
            <a:r>
              <a:rPr lang="de-DE" dirty="0" smtClean="0"/>
              <a:t>Eingeben, </a:t>
            </a:r>
            <a:r>
              <a:rPr lang="de-DE" dirty="0"/>
              <a:t>bearbeiten und </a:t>
            </a:r>
            <a:r>
              <a:rPr lang="de-DE" dirty="0" smtClean="0"/>
              <a:t>löschen</a:t>
            </a:r>
          </a:p>
          <a:p>
            <a:pPr lvl="1"/>
            <a:r>
              <a:rPr lang="de-DE" dirty="0" smtClean="0"/>
              <a:t>Kann Dashboard verwalten</a:t>
            </a:r>
          </a:p>
          <a:p>
            <a:pPr lvl="1"/>
            <a:r>
              <a:rPr lang="de-DE" dirty="0" smtClean="0"/>
              <a:t>Alles andere</a:t>
            </a:r>
            <a:endParaRPr lang="de-DE" dirty="0"/>
          </a:p>
          <a:p>
            <a:pPr lvl="2"/>
            <a:r>
              <a:rPr lang="de-DE" dirty="0"/>
              <a:t>Erstellen, bearbeiten und </a:t>
            </a:r>
            <a:r>
              <a:rPr lang="de-DE" dirty="0" smtClean="0"/>
              <a:t>löschen</a:t>
            </a:r>
            <a:endParaRPr lang="de-DE" dirty="0"/>
          </a:p>
          <a:p>
            <a:pPr lvl="1"/>
            <a:endParaRPr lang="de-DE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8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Programmiersprachen/Frameworks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IDE</a:t>
            </a:r>
          </a:p>
          <a:p>
            <a:pPr lvl="1"/>
            <a:r>
              <a:rPr lang="de-DE" dirty="0" smtClean="0"/>
              <a:t>Microsoft Visual Studio</a:t>
            </a:r>
          </a:p>
          <a:p>
            <a:r>
              <a:rPr lang="de-DE" dirty="0" smtClean="0"/>
              <a:t>Programmiersprache</a:t>
            </a:r>
          </a:p>
          <a:p>
            <a:pPr lvl="1"/>
            <a:r>
              <a:rPr lang="de-DE" dirty="0" smtClean="0"/>
              <a:t>C# (ASP.NET Core, </a:t>
            </a:r>
            <a:r>
              <a:rPr lang="de-DE" dirty="0" err="1" smtClean="0"/>
              <a:t>Xamarin</a:t>
            </a:r>
            <a:r>
              <a:rPr lang="de-DE" dirty="0" smtClean="0"/>
              <a:t>)</a:t>
            </a:r>
          </a:p>
          <a:p>
            <a:r>
              <a:rPr lang="de-DE" dirty="0" smtClean="0"/>
              <a:t>Versionsverwaltung</a:t>
            </a:r>
          </a:p>
          <a:p>
            <a:pPr lvl="1"/>
            <a:r>
              <a:rPr lang="de-DE" dirty="0" smtClean="0"/>
              <a:t>Visual Studio online</a:t>
            </a:r>
            <a:endParaRPr lang="de-DE" dirty="0"/>
          </a:p>
          <a:p>
            <a:pPr lvl="1"/>
            <a:r>
              <a:rPr lang="de-DE" dirty="0" err="1"/>
              <a:t>Github</a:t>
            </a:r>
            <a:r>
              <a:rPr lang="de-DE" dirty="0"/>
              <a:t> </a:t>
            </a:r>
            <a:r>
              <a:rPr lang="de-DE" dirty="0" smtClean="0">
                <a:hlinkClick r:id="rId2"/>
              </a:rPr>
              <a:t>www.github.com</a:t>
            </a:r>
            <a:endParaRPr lang="de-DE" dirty="0" smtClean="0"/>
          </a:p>
          <a:p>
            <a:pPr lvl="1"/>
            <a:r>
              <a:rPr lang="de-DE" dirty="0" smtClean="0"/>
              <a:t>Eigene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385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Tutorials und weitere Informationen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ASP.NET Core – Tutorials und Dokumentation</a:t>
            </a:r>
            <a:endParaRPr lang="de-DE" u="sng" dirty="0" smtClean="0">
              <a:hlinkClick r:id="rId2"/>
            </a:endParaRPr>
          </a:p>
          <a:p>
            <a:pPr marL="457200" lvl="1" indent="0">
              <a:buNone/>
            </a:pPr>
            <a:r>
              <a:rPr lang="de-DE" u="sng" dirty="0">
                <a:hlinkClick r:id="rId3"/>
              </a:rPr>
              <a:t>https://</a:t>
            </a:r>
            <a:r>
              <a:rPr lang="de-DE" u="sng" dirty="0" smtClean="0">
                <a:hlinkClick r:id="rId3"/>
              </a:rPr>
              <a:t>dotnet.microsoft.com/learn/aspnet</a:t>
            </a:r>
            <a:r>
              <a:rPr lang="de-DE" u="sng" dirty="0"/>
              <a:t> </a:t>
            </a:r>
            <a:endParaRPr lang="de-DE" u="sng" dirty="0" smtClean="0"/>
          </a:p>
          <a:p>
            <a:pPr marL="457200" lvl="1" indent="0">
              <a:buNone/>
            </a:pPr>
            <a:r>
              <a:rPr lang="de-DE" dirty="0">
                <a:hlinkClick r:id="rId4"/>
              </a:rPr>
              <a:t>https://</a:t>
            </a:r>
            <a:r>
              <a:rPr lang="de-DE" dirty="0" smtClean="0">
                <a:hlinkClick r:id="rId4"/>
              </a:rPr>
              <a:t>docs.microsoft.com/en-us/aspnet/core</a:t>
            </a:r>
            <a:endParaRPr lang="de-DE" dirty="0"/>
          </a:p>
          <a:p>
            <a:pPr marL="457200" lvl="1" indent="0">
              <a:buNone/>
            </a:pPr>
            <a:endParaRPr lang="de-DE" dirty="0" smtClean="0"/>
          </a:p>
          <a:p>
            <a:r>
              <a:rPr lang="de-DE" dirty="0" smtClean="0"/>
              <a:t>ASP.NET Core Backend für </a:t>
            </a:r>
            <a:r>
              <a:rPr lang="de-DE" dirty="0" err="1" smtClean="0"/>
              <a:t>Xamarin</a:t>
            </a:r>
            <a:endParaRPr lang="de-DE" dirty="0" smtClean="0"/>
          </a:p>
          <a:p>
            <a:pPr marL="457200" lvl="1" indent="0">
              <a:buNone/>
            </a:pPr>
            <a:r>
              <a:rPr lang="de-DE" dirty="0">
                <a:hlinkClick r:id="rId5"/>
              </a:rPr>
              <a:t>https://</a:t>
            </a:r>
            <a:r>
              <a:rPr lang="de-DE" dirty="0" smtClean="0">
                <a:hlinkClick r:id="rId5"/>
              </a:rPr>
              <a:t>docs.microsoft.com/en-us/aspnet/core/mobile/native-mobile-backend</a:t>
            </a:r>
            <a:r>
              <a:rPr lang="de-DE" dirty="0" smtClean="0"/>
              <a:t> </a:t>
            </a:r>
          </a:p>
          <a:p>
            <a:endParaRPr lang="de-DE" dirty="0" smtClean="0"/>
          </a:p>
          <a:p>
            <a:r>
              <a:rPr lang="de-DE" dirty="0" smtClean="0"/>
              <a:t>MVC-Muster</a:t>
            </a:r>
          </a:p>
          <a:p>
            <a:pPr marL="457200" lvl="1" indent="0">
              <a:buNone/>
            </a:pPr>
            <a:r>
              <a:rPr lang="de-DE" dirty="0">
                <a:hlinkClick r:id="rId6"/>
              </a:rPr>
              <a:t>https://</a:t>
            </a:r>
            <a:r>
              <a:rPr lang="de-DE" dirty="0" smtClean="0">
                <a:hlinkClick r:id="rId6"/>
              </a:rPr>
              <a:t>de.wikipedia.org/wiki/Model_View_Controller</a:t>
            </a: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8459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Organisatorisches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329014"/>
          </a:xfrm>
        </p:spPr>
        <p:txBody>
          <a:bodyPr/>
          <a:lstStyle/>
          <a:p>
            <a:r>
              <a:rPr lang="de-DE" dirty="0" smtClean="0"/>
              <a:t>Kontakt</a:t>
            </a:r>
          </a:p>
          <a:p>
            <a:pPr marL="914400" lvl="2" indent="0">
              <a:buNone/>
            </a:pPr>
            <a:r>
              <a:rPr lang="de-DE" dirty="0" smtClean="0"/>
              <a:t>Büro:	</a:t>
            </a:r>
            <a:r>
              <a:rPr lang="de-DE" strike="sngStrike" dirty="0" smtClean="0"/>
              <a:t>H-A 8106</a:t>
            </a:r>
            <a:r>
              <a:rPr lang="de-DE" dirty="0" smtClean="0"/>
              <a:t> (Home Office)</a:t>
            </a:r>
          </a:p>
          <a:p>
            <a:pPr marL="914400" lvl="2" indent="0">
              <a:buNone/>
            </a:pPr>
            <a:r>
              <a:rPr lang="de-DE" dirty="0" smtClean="0"/>
              <a:t>Mail:	jochen.kempfle@uni-siegen.de</a:t>
            </a:r>
          </a:p>
          <a:p>
            <a:r>
              <a:rPr lang="de-DE" dirty="0" smtClean="0"/>
              <a:t>Termine:</a:t>
            </a:r>
          </a:p>
          <a:p>
            <a:pPr lvl="1"/>
            <a:r>
              <a:rPr lang="de-DE" dirty="0" smtClean="0"/>
              <a:t>07.05.21</a:t>
            </a:r>
          </a:p>
          <a:p>
            <a:pPr marL="914400" lvl="2" indent="0">
              <a:buNone/>
            </a:pPr>
            <a:r>
              <a:rPr lang="de-DE" dirty="0" smtClean="0"/>
              <a:t>Abgabe des (vorläufigen) Pflichtenheftes, des Arbeitsplans und evtl. erste </a:t>
            </a:r>
            <a:r>
              <a:rPr lang="de-DE" dirty="0" err="1" smtClean="0"/>
              <a:t>Mockups</a:t>
            </a:r>
            <a:endParaRPr lang="de-DE" dirty="0"/>
          </a:p>
          <a:p>
            <a:pPr lvl="1"/>
            <a:r>
              <a:rPr lang="de-DE" dirty="0" smtClean="0"/>
              <a:t>11.06.21</a:t>
            </a:r>
          </a:p>
          <a:p>
            <a:pPr marL="914400" lvl="2" indent="0">
              <a:buNone/>
            </a:pPr>
            <a:r>
              <a:rPr lang="de-DE" dirty="0" smtClean="0"/>
              <a:t>Kurze </a:t>
            </a:r>
            <a:r>
              <a:rPr lang="de-DE" dirty="0"/>
              <a:t>Vorstellung des </a:t>
            </a:r>
            <a:r>
              <a:rPr lang="de-DE" dirty="0" smtClean="0"/>
              <a:t>Zwischenstandes</a:t>
            </a:r>
            <a:endParaRPr lang="de-DE" dirty="0"/>
          </a:p>
          <a:p>
            <a:pPr lvl="1"/>
            <a:r>
              <a:rPr lang="de-DE" dirty="0" smtClean="0"/>
              <a:t>23.07.21</a:t>
            </a:r>
          </a:p>
          <a:p>
            <a:pPr marL="914400" lvl="2" indent="0">
              <a:buNone/>
            </a:pPr>
            <a:r>
              <a:rPr lang="de-DE" dirty="0" smtClean="0"/>
              <a:t>Präsentation der finalen Software</a:t>
            </a:r>
            <a:endParaRPr lang="de-DE" dirty="0"/>
          </a:p>
          <a:p>
            <a:r>
              <a:rPr lang="de-DE" dirty="0" smtClean="0"/>
              <a:t>Keine Präsenzveranstaltungen</a:t>
            </a:r>
            <a:endParaRPr lang="de-DE" dirty="0" smtClean="0"/>
          </a:p>
          <a:p>
            <a:pPr lvl="1"/>
            <a:r>
              <a:rPr lang="de-DE" dirty="0" smtClean="0"/>
              <a:t>Zwischen-</a:t>
            </a:r>
            <a:r>
              <a:rPr lang="de-DE" dirty="0" smtClean="0"/>
              <a:t>/</a:t>
            </a:r>
            <a:r>
              <a:rPr lang="de-DE" dirty="0" smtClean="0"/>
              <a:t>Endpräsentation werden als Video eingereicht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02611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Ablauf Präsentationen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Zwischen-Präsentation</a:t>
            </a:r>
          </a:p>
          <a:p>
            <a:pPr lvl="1"/>
            <a:r>
              <a:rPr lang="de-DE" dirty="0" smtClean="0"/>
              <a:t>Arbeitsplan</a:t>
            </a:r>
          </a:p>
          <a:p>
            <a:pPr lvl="2"/>
            <a:r>
              <a:rPr lang="de-DE" dirty="0" smtClean="0"/>
              <a:t>Anforderungen, Wünsche und Zielsetzungen</a:t>
            </a:r>
          </a:p>
          <a:p>
            <a:pPr lvl="2"/>
            <a:r>
              <a:rPr lang="de-DE" dirty="0" smtClean="0"/>
              <a:t>Milestones</a:t>
            </a:r>
          </a:p>
          <a:p>
            <a:pPr lvl="2"/>
            <a:r>
              <a:rPr lang="de-DE" dirty="0" smtClean="0"/>
              <a:t>Was ist erledigt, was ist noch zu tun</a:t>
            </a:r>
          </a:p>
          <a:p>
            <a:pPr lvl="1"/>
            <a:r>
              <a:rPr lang="de-DE" dirty="0" err="1"/>
              <a:t>Mockups</a:t>
            </a:r>
            <a:endParaRPr lang="de-DE" dirty="0" smtClean="0"/>
          </a:p>
          <a:p>
            <a:pPr lvl="1"/>
            <a:r>
              <a:rPr lang="de-DE" dirty="0" smtClean="0"/>
              <a:t>Evtl</a:t>
            </a:r>
            <a:r>
              <a:rPr lang="de-DE" dirty="0"/>
              <a:t>. kurze Demo der </a:t>
            </a:r>
            <a:r>
              <a:rPr lang="de-DE" dirty="0" smtClean="0"/>
              <a:t>Software</a:t>
            </a:r>
          </a:p>
          <a:p>
            <a:pPr lvl="1"/>
            <a:r>
              <a:rPr lang="de-DE" dirty="0" smtClean="0"/>
              <a:t>Evtl. Probleme/Schwierigkeiten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Finale Präsentation</a:t>
            </a:r>
          </a:p>
          <a:p>
            <a:pPr lvl="1"/>
            <a:r>
              <a:rPr lang="de-DE" dirty="0" smtClean="0"/>
              <a:t>Demo </a:t>
            </a:r>
            <a:r>
              <a:rPr lang="de-DE" dirty="0"/>
              <a:t>der Software</a:t>
            </a:r>
            <a:endParaRPr lang="de-DE" dirty="0" smtClean="0"/>
          </a:p>
          <a:p>
            <a:pPr lvl="1"/>
            <a:r>
              <a:rPr lang="de-DE" dirty="0" smtClean="0"/>
              <a:t>Fragerunde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827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Lernziele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Selbstständiges Arbeiten</a:t>
            </a:r>
          </a:p>
          <a:p>
            <a:pPr lvl="1"/>
            <a:r>
              <a:rPr lang="de-DE" dirty="0" smtClean="0"/>
              <a:t>Selbstständige Einarbeitung in das Projekt</a:t>
            </a:r>
          </a:p>
          <a:p>
            <a:pPr lvl="1"/>
            <a:r>
              <a:rPr lang="de-DE" dirty="0" smtClean="0"/>
              <a:t>Selbstständige Erlernung der erforderlichen Kenntnisse</a:t>
            </a:r>
          </a:p>
          <a:p>
            <a:r>
              <a:rPr lang="de-DE" dirty="0" smtClean="0"/>
              <a:t>Softwareentwicklung im Team</a:t>
            </a:r>
          </a:p>
          <a:p>
            <a:pPr lvl="1"/>
            <a:r>
              <a:rPr lang="de-DE" dirty="0" smtClean="0"/>
              <a:t>Organisation des Teams</a:t>
            </a:r>
          </a:p>
          <a:p>
            <a:pPr lvl="1"/>
            <a:r>
              <a:rPr lang="de-DE" dirty="0" smtClean="0"/>
              <a:t>Einhaltung von Terminen/Milestones</a:t>
            </a:r>
          </a:p>
          <a:p>
            <a:pPr lvl="1"/>
            <a:r>
              <a:rPr lang="de-DE" dirty="0" smtClean="0"/>
              <a:t>Simultane Bearbeitung des Projektes - Versionsverwaltung</a:t>
            </a:r>
          </a:p>
          <a:p>
            <a:pPr lvl="1"/>
            <a:r>
              <a:rPr lang="de-DE" dirty="0" err="1" smtClean="0"/>
              <a:t>Coding</a:t>
            </a:r>
            <a:r>
              <a:rPr lang="de-DE" dirty="0"/>
              <a:t>-</a:t>
            </a:r>
            <a:r>
              <a:rPr lang="de-DE" dirty="0" smtClean="0"/>
              <a:t>Style und Dokumentation</a:t>
            </a:r>
          </a:p>
          <a:p>
            <a:r>
              <a:rPr lang="de-DE" dirty="0" smtClean="0"/>
              <a:t>Arbeit an einem größeren Projekt</a:t>
            </a:r>
          </a:p>
          <a:p>
            <a:pPr lvl="1"/>
            <a:r>
              <a:rPr lang="de-DE" dirty="0" smtClean="0"/>
              <a:t>Umsetzung von unvollständiger Information in funktionierende Software</a:t>
            </a:r>
          </a:p>
          <a:p>
            <a:pPr lvl="1"/>
            <a:r>
              <a:rPr lang="de-DE" dirty="0" smtClean="0"/>
              <a:t>Programmiermuster: Model-View-Controller (MVC)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186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Ablauf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Bearbeitung der Problemstellung in Gruppenarbeit mit 5 - 6 Personen</a:t>
            </a:r>
            <a:endParaRPr lang="de-DE" dirty="0"/>
          </a:p>
          <a:p>
            <a:r>
              <a:rPr lang="de-DE" dirty="0" smtClean="0"/>
              <a:t>Selbstständiges Arbeiten</a:t>
            </a:r>
          </a:p>
          <a:p>
            <a:pPr lvl="1"/>
            <a:r>
              <a:rPr lang="de-DE" dirty="0" smtClean="0"/>
              <a:t>Lernen durch Tutorials</a:t>
            </a:r>
          </a:p>
          <a:p>
            <a:pPr lvl="1"/>
            <a:r>
              <a:rPr lang="de-DE" dirty="0" smtClean="0"/>
              <a:t>Selbstorganisation in der Gruppe (Code, Test, Dokumentation, Benutzerhandbuch, Pflichtenheft, ...)</a:t>
            </a:r>
            <a:endParaRPr lang="de-DE" dirty="0"/>
          </a:p>
          <a:p>
            <a:pPr lvl="1"/>
            <a:r>
              <a:rPr lang="de-DE" dirty="0" smtClean="0"/>
              <a:t>Bei Problemen:</a:t>
            </a:r>
          </a:p>
          <a:p>
            <a:pPr marL="914400" lvl="2" indent="0">
              <a:buNone/>
            </a:pPr>
            <a:r>
              <a:rPr lang="de-DE" dirty="0" smtClean="0"/>
              <a:t>1. Google/Foren/Tutorials</a:t>
            </a:r>
          </a:p>
          <a:p>
            <a:pPr marL="914400" lvl="2" indent="0">
              <a:buNone/>
            </a:pPr>
            <a:r>
              <a:rPr lang="de-DE" dirty="0" smtClean="0"/>
              <a:t>2. Eigene Gruppe</a:t>
            </a:r>
          </a:p>
          <a:p>
            <a:pPr marL="914400" lvl="2" indent="0">
              <a:buNone/>
            </a:pPr>
            <a:r>
              <a:rPr lang="de-DE" dirty="0" smtClean="0"/>
              <a:t>3. Andere Gruppen</a:t>
            </a:r>
          </a:p>
          <a:p>
            <a:pPr marL="914400" lvl="2" indent="0">
              <a:buNone/>
            </a:pPr>
            <a:r>
              <a:rPr lang="de-DE" dirty="0" smtClean="0"/>
              <a:t>4. Betreuer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442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Abgabe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Pflichtenheft</a:t>
            </a:r>
            <a:endParaRPr lang="de-DE" dirty="0"/>
          </a:p>
          <a:p>
            <a:r>
              <a:rPr lang="de-DE" dirty="0" smtClean="0"/>
              <a:t>Dokumentation</a:t>
            </a:r>
          </a:p>
          <a:p>
            <a:pPr lvl="1"/>
            <a:r>
              <a:rPr lang="de-DE" dirty="0"/>
              <a:t>Wer hat </a:t>
            </a:r>
            <a:r>
              <a:rPr lang="de-DE" dirty="0" smtClean="0"/>
              <a:t>was wann getan (kurze tabellarische Übersicht)</a:t>
            </a:r>
            <a:endParaRPr lang="de-DE" dirty="0"/>
          </a:p>
          <a:p>
            <a:r>
              <a:rPr lang="de-DE" dirty="0"/>
              <a:t>Bedienungsanleitung</a:t>
            </a:r>
          </a:p>
          <a:p>
            <a:r>
              <a:rPr lang="de-DE" dirty="0"/>
              <a:t>Funktionierende </a:t>
            </a:r>
            <a:r>
              <a:rPr lang="de-DE" dirty="0" smtClean="0"/>
              <a:t>Software (Code + Ressourcen)</a:t>
            </a:r>
          </a:p>
          <a:p>
            <a:pPr lvl="1"/>
            <a:r>
              <a:rPr lang="de-DE" dirty="0" smtClean="0"/>
              <a:t>Klassen und Funktionen sind dokumentiert, d.h. es ist jeweils eine kurze Beschreibung zu Zweck</a:t>
            </a:r>
            <a:r>
              <a:rPr lang="de-DE" dirty="0"/>
              <a:t> </a:t>
            </a:r>
            <a:r>
              <a:rPr lang="de-DE" dirty="0" smtClean="0"/>
              <a:t>und Ein- und Ausgabewerten als Kommentarfeld im Code vorhanden</a:t>
            </a:r>
          </a:p>
          <a:p>
            <a:pPr lvl="1"/>
            <a:r>
              <a:rPr lang="de-DE" dirty="0" smtClean="0"/>
              <a:t>Fehlerfrei kompilierender Code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6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Gruppenaufteilung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Gruppen mit je 5 - 6 Teilnehmern</a:t>
            </a:r>
            <a:endParaRPr lang="de-DE" dirty="0"/>
          </a:p>
          <a:p>
            <a:pPr lvl="1"/>
            <a:r>
              <a:rPr lang="de-DE" dirty="0" smtClean="0"/>
              <a:t>Mindestens ein Teilnehmer pro Gruppe mit zumindest einiger Programmiererfahrung (egal welcher Art)</a:t>
            </a:r>
          </a:p>
          <a:p>
            <a:endParaRPr lang="de-DE" dirty="0"/>
          </a:p>
          <a:p>
            <a:r>
              <a:rPr lang="de-DE" dirty="0" smtClean="0"/>
              <a:t>Gruppenvorschläge bitte bis spätestens 23.04.20 an </a:t>
            </a:r>
            <a:r>
              <a:rPr lang="de-DE" dirty="0" smtClean="0">
                <a:hlinkClick r:id="rId2"/>
              </a:rPr>
              <a:t>jochen.kempfle@uni-siegen.de</a:t>
            </a:r>
            <a:endParaRPr lang="de-DE" dirty="0" smtClean="0"/>
          </a:p>
          <a:p>
            <a:pPr lvl="1"/>
            <a:r>
              <a:rPr lang="de-DE" dirty="0" smtClean="0"/>
              <a:t>Eine Mail pro Gruppe</a:t>
            </a:r>
          </a:p>
          <a:p>
            <a:pPr lvl="1"/>
            <a:r>
              <a:rPr lang="de-DE" dirty="0" smtClean="0"/>
              <a:t>Angabe wer Programmiererfahrung hat</a:t>
            </a:r>
          </a:p>
          <a:p>
            <a:pPr lvl="1"/>
            <a:r>
              <a:rPr lang="de-DE" dirty="0" smtClean="0"/>
              <a:t>Gruppen mit zu wenig Teilnehmern werden aufgefüllt</a:t>
            </a:r>
          </a:p>
          <a:p>
            <a:pPr lvl="1"/>
            <a:r>
              <a:rPr lang="de-DE" dirty="0" smtClean="0"/>
              <a:t>Wer keine Gruppe gefunden hat, bitte eine separate Mail, Zuteilung erfolgt dann per Zufallsprinzip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098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Projekt</a:t>
            </a:r>
            <a:endParaRPr lang="de-D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84F359B-D561-400A-893D-5A4A21AAE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4048" y="5160502"/>
            <a:ext cx="3449132" cy="901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456384"/>
          </a:xfrm>
        </p:spPr>
        <p:txBody>
          <a:bodyPr/>
          <a:lstStyle/>
          <a:p>
            <a:pPr marL="0" indent="0" algn="ctr">
              <a:buNone/>
            </a:pPr>
            <a:r>
              <a:rPr lang="de-DE" sz="4400" dirty="0" smtClean="0"/>
              <a:t>Entwicklung einer</a:t>
            </a:r>
          </a:p>
          <a:p>
            <a:pPr marL="0" indent="0" algn="ctr">
              <a:buNone/>
            </a:pPr>
            <a:r>
              <a:rPr lang="de-DE" sz="4400" dirty="0" smtClean="0"/>
              <a:t>ATHENATON-App</a:t>
            </a:r>
          </a:p>
          <a:p>
            <a:pPr marL="0" indent="0" algn="ctr">
              <a:buNone/>
            </a:pPr>
            <a:r>
              <a:rPr lang="de-DE" sz="4400" dirty="0" smtClean="0"/>
              <a:t>mit Webplattform</a:t>
            </a:r>
            <a:endParaRPr lang="de-DE" sz="4400" dirty="0" smtClean="0"/>
          </a:p>
        </p:txBody>
      </p:sp>
    </p:spTree>
    <p:extLst>
      <p:ext uri="{BB962C8B-B14F-4D97-AF65-F5344CB8AC3E}">
        <p14:creationId xmlns:p14="http://schemas.microsoft.com/office/powerpoint/2010/main" val="253982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6632"/>
            <a:ext cx="7283152" cy="634082"/>
          </a:xfrm>
        </p:spPr>
        <p:txBody>
          <a:bodyPr/>
          <a:lstStyle/>
          <a:p>
            <a:r>
              <a:rPr lang="de-DE" dirty="0" smtClean="0"/>
              <a:t>Idee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1008112"/>
          </a:xfrm>
        </p:spPr>
        <p:txBody>
          <a:bodyPr/>
          <a:lstStyle/>
          <a:p>
            <a:r>
              <a:rPr lang="de-DE" dirty="0" smtClean="0"/>
              <a:t>Online Tool </a:t>
            </a:r>
            <a:r>
              <a:rPr lang="de-DE" dirty="0" smtClean="0"/>
              <a:t>zur Erhebung und Visualisierung zurückgelegter Distanzen für den </a:t>
            </a:r>
            <a:r>
              <a:rPr lang="de-DE" dirty="0" err="1" smtClean="0"/>
              <a:t>Athenaton</a:t>
            </a:r>
            <a:endParaRPr lang="de-DE" dirty="0" smtClean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250" y="2060848"/>
            <a:ext cx="7277326" cy="4094324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936250" y="6054540"/>
            <a:ext cx="3390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https://athena-uni.eu/137416-2/</a:t>
            </a:r>
          </a:p>
        </p:txBody>
      </p:sp>
    </p:spTree>
    <p:extLst>
      <p:ext uri="{BB962C8B-B14F-4D97-AF65-F5344CB8AC3E}">
        <p14:creationId xmlns:p14="http://schemas.microsoft.com/office/powerpoint/2010/main" val="60702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67456E6BD2E054189FF3BCC7561D6CE" ma:contentTypeVersion="0" ma:contentTypeDescription="Ein neues Dokument erstellen." ma:contentTypeScope="" ma:versionID="c90c4f8008dec46b2d28927a56a019d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4f5dc90cf06628c3b90945c8266c24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6759F0-2875-4F59-AA95-A78BF92F81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AD94A0C-FDE8-4114-A8D0-67CC312C3A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13BF25-7D00-4E3F-8ABC-F93CFF24F566}">
  <ds:schemaRefs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634</Words>
  <Application>Microsoft Office PowerPoint</Application>
  <PresentationFormat>Bildschirmpräsentation (4:3)</PresentationFormat>
  <Paragraphs>163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2" baseType="lpstr">
      <vt:lpstr>MS PGothic</vt:lpstr>
      <vt:lpstr>Arial</vt:lpstr>
      <vt:lpstr>Calibri</vt:lpstr>
      <vt:lpstr>Larissa-Design</vt:lpstr>
      <vt:lpstr>PowerPoint-Präsentation</vt:lpstr>
      <vt:lpstr>Organisatorisches</vt:lpstr>
      <vt:lpstr>Ablauf Präsentationen</vt:lpstr>
      <vt:lpstr>Lernziele</vt:lpstr>
      <vt:lpstr>Ablauf</vt:lpstr>
      <vt:lpstr>Abgabe</vt:lpstr>
      <vt:lpstr>Gruppenaufteilung</vt:lpstr>
      <vt:lpstr>Projekt</vt:lpstr>
      <vt:lpstr>Idee</vt:lpstr>
      <vt:lpstr>Bisherige Lösung</vt:lpstr>
      <vt:lpstr>Implementierung</vt:lpstr>
      <vt:lpstr>Dashboard - Beispiel</vt:lpstr>
      <vt:lpstr>Implementierung</vt:lpstr>
      <vt:lpstr>Rollen</vt:lpstr>
      <vt:lpstr>Rollen</vt:lpstr>
      <vt:lpstr>Rollen</vt:lpstr>
      <vt:lpstr>Programmiersprachen/Frameworks</vt:lpstr>
      <vt:lpstr>Tutorials und weitere Informationen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Christian</dc:creator>
  <cp:lastModifiedBy>Jochen</cp:lastModifiedBy>
  <cp:revision>670</cp:revision>
  <cp:lastPrinted>2013-09-02T11:42:46Z</cp:lastPrinted>
  <dcterms:created xsi:type="dcterms:W3CDTF">2010-11-29T13:53:01Z</dcterms:created>
  <dcterms:modified xsi:type="dcterms:W3CDTF">2021-04-15T21:25:44Z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0x010100A67456E6BD2E054189FF3BCC7561D6CE</vt:lpwstr>
  </property>
</Properties>
</file>